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62"/>
  </p:notesMasterIdLst>
  <p:sldIdLst>
    <p:sldId id="256" r:id="rId2"/>
    <p:sldId id="257" r:id="rId3"/>
    <p:sldId id="329" r:id="rId4"/>
    <p:sldId id="286" r:id="rId5"/>
    <p:sldId id="287" r:id="rId6"/>
    <p:sldId id="343" r:id="rId7"/>
    <p:sldId id="288" r:id="rId8"/>
    <p:sldId id="325" r:id="rId9"/>
    <p:sldId id="259" r:id="rId10"/>
    <p:sldId id="328" r:id="rId11"/>
    <p:sldId id="291" r:id="rId12"/>
    <p:sldId id="292" r:id="rId13"/>
    <p:sldId id="290" r:id="rId14"/>
    <p:sldId id="293" r:id="rId15"/>
    <p:sldId id="295" r:id="rId16"/>
    <p:sldId id="296" r:id="rId17"/>
    <p:sldId id="297" r:id="rId18"/>
    <p:sldId id="298" r:id="rId19"/>
    <p:sldId id="301" r:id="rId20"/>
    <p:sldId id="302" r:id="rId21"/>
    <p:sldId id="299" r:id="rId22"/>
    <p:sldId id="303" r:id="rId23"/>
    <p:sldId id="304" r:id="rId24"/>
    <p:sldId id="314" r:id="rId25"/>
    <p:sldId id="261" r:id="rId26"/>
    <p:sldId id="323" r:id="rId27"/>
    <p:sldId id="284" r:id="rId28"/>
    <p:sldId id="289" r:id="rId29"/>
    <p:sldId id="331" r:id="rId30"/>
    <p:sldId id="263" r:id="rId31"/>
    <p:sldId id="330" r:id="rId32"/>
    <p:sldId id="332" r:id="rId33"/>
    <p:sldId id="305" r:id="rId34"/>
    <p:sldId id="336" r:id="rId35"/>
    <p:sldId id="341" r:id="rId36"/>
    <p:sldId id="334" r:id="rId37"/>
    <p:sldId id="333" r:id="rId38"/>
    <p:sldId id="345" r:id="rId39"/>
    <p:sldId id="322" r:id="rId40"/>
    <p:sldId id="315" r:id="rId41"/>
    <p:sldId id="337" r:id="rId42"/>
    <p:sldId id="317" r:id="rId43"/>
    <p:sldId id="318" r:id="rId44"/>
    <p:sldId id="338" r:id="rId45"/>
    <p:sldId id="319" r:id="rId46"/>
    <p:sldId id="320" r:id="rId47"/>
    <p:sldId id="342" r:id="rId48"/>
    <p:sldId id="264" r:id="rId49"/>
    <p:sldId id="308" r:id="rId50"/>
    <p:sldId id="340" r:id="rId51"/>
    <p:sldId id="309" r:id="rId52"/>
    <p:sldId id="310" r:id="rId53"/>
    <p:sldId id="311" r:id="rId54"/>
    <p:sldId id="312" r:id="rId55"/>
    <p:sldId id="313" r:id="rId56"/>
    <p:sldId id="347" r:id="rId57"/>
    <p:sldId id="339" r:id="rId58"/>
    <p:sldId id="346" r:id="rId59"/>
    <p:sldId id="266" r:id="rId60"/>
    <p:sldId id="321" r:id="rId61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63"/>
    </p:embeddedFont>
    <p:embeddedFont>
      <p:font typeface="Cambria Math" panose="02040503050406030204" pitchFamily="18" charset="0"/>
      <p:regular r:id="rId64"/>
    </p:embeddedFont>
    <p:embeddedFont>
      <p:font typeface="Montserrat" panose="020B060402020202020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40289D-2864-4FFB-AB45-3D355987CAFE}">
  <a:tblStyle styleId="{7640289D-2864-4FFB-AB45-3D355987CA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3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1949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940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3609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676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1010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6307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3837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98469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3151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793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4798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0887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2380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88581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581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92711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6341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99965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4844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61846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59142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26829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0846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9777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3715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03450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75357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94674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3821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44081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84531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77247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86538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28733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79999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72104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36271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61443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51710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46886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5118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88271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44092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99267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48530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592465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28508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0553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3116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4392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3207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9E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152400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96350" y="1991850"/>
            <a:ext cx="45513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rgbClr val="FF9E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818063" y="805650"/>
            <a:ext cx="7507875" cy="3532200"/>
          </a:xfrm>
          <a:custGeom>
            <a:avLst/>
            <a:gdLst/>
            <a:ahLst/>
            <a:cxnLst/>
            <a:rect l="l" t="t" r="r" b="b"/>
            <a:pathLst>
              <a:path w="300315" h="141288" extrusionOk="0">
                <a:moveTo>
                  <a:pt x="121105" y="0"/>
                </a:moveTo>
                <a:lnTo>
                  <a:pt x="0" y="0"/>
                </a:lnTo>
                <a:lnTo>
                  <a:pt x="0" y="141288"/>
                </a:lnTo>
                <a:lnTo>
                  <a:pt x="300315" y="141288"/>
                </a:lnTo>
                <a:lnTo>
                  <a:pt x="300315" y="305"/>
                </a:lnTo>
                <a:lnTo>
                  <a:pt x="179211" y="305"/>
                </a:ln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933200" y="2189999"/>
            <a:ext cx="52776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685800" y="2505901"/>
            <a:ext cx="77724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rgbClr val="FF9E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⊡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rgbClr val="FF9E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840975" y="956004"/>
            <a:ext cx="3621900" cy="296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2"/>
          </p:nvPr>
        </p:nvSpPr>
        <p:spPr>
          <a:xfrm>
            <a:off x="4681053" y="956004"/>
            <a:ext cx="3621900" cy="296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259950" y="274275"/>
            <a:ext cx="8624125" cy="4594950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14070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31506" y="0"/>
                </a:lnTo>
              </a:path>
            </a:pathLst>
          </a:custGeom>
          <a:noFill/>
          <a:ln w="76200" cap="flat" cmpd="sng">
            <a:solidFill>
              <a:srgbClr val="FF9E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753900" y="971550"/>
            <a:ext cx="2440500" cy="324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2"/>
          </p:nvPr>
        </p:nvSpPr>
        <p:spPr>
          <a:xfrm>
            <a:off x="3319596" y="971550"/>
            <a:ext cx="2440500" cy="324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3"/>
          </p:nvPr>
        </p:nvSpPr>
        <p:spPr>
          <a:xfrm>
            <a:off x="5885292" y="971550"/>
            <a:ext cx="2440500" cy="324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⊡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inverse">
  <p:cSld name="BLANK_1">
    <p:bg>
      <p:bgPr>
        <a:solidFill>
          <a:srgbClr val="434343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558125" y="550425"/>
            <a:ext cx="8028198" cy="4042637"/>
          </a:xfrm>
          <a:custGeom>
            <a:avLst/>
            <a:gdLst/>
            <a:ahLst/>
            <a:cxnLst/>
            <a:rect l="l" t="t" r="r" b="b"/>
            <a:pathLst>
              <a:path w="344965" h="183798" extrusionOk="0">
                <a:moveTo>
                  <a:pt x="144041" y="38"/>
                </a:moveTo>
                <a:lnTo>
                  <a:pt x="0" y="0"/>
                </a:lnTo>
                <a:lnTo>
                  <a:pt x="0" y="183798"/>
                </a:lnTo>
                <a:lnTo>
                  <a:pt x="344965" y="183798"/>
                </a:lnTo>
                <a:lnTo>
                  <a:pt x="344965" y="0"/>
                </a:lnTo>
                <a:lnTo>
                  <a:pt x="202146" y="38"/>
                </a:ln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241650" y="91566"/>
            <a:ext cx="26607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16650" y="950850"/>
            <a:ext cx="7310700" cy="3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Droid Serif"/>
              <a:buChar char="⊡"/>
              <a:defRPr sz="30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Droid Serif"/>
              <a:buChar char="□"/>
              <a:defRPr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400"/>
              <a:buFont typeface="Droid Serif"/>
              <a:buChar char="■"/>
              <a:defRPr sz="24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Droid Serif"/>
              <a:buChar char="●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Droid Serif"/>
              <a:buChar char="○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roid Serif"/>
              <a:buChar char="■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roid Serif"/>
              <a:buChar char="●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roid Serif"/>
              <a:buChar char="○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roid Serif"/>
              <a:buChar char="■"/>
              <a:defRPr sz="1800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buNone/>
              <a:defRPr sz="800" b="1">
                <a:solidFill>
                  <a:srgbClr val="FF9E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hyperlink" Target="https://www.youtube.com/watch?v=KHsDwVbhLyc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eedingamerica.org/find-your-local-foodbank" TargetMode="External"/><Relationship Id="rId4" Type="http://schemas.openxmlformats.org/officeDocument/2006/relationships/hyperlink" Target="http://www.feedingamerica.org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ctrTitle"/>
          </p:nvPr>
        </p:nvSpPr>
        <p:spPr>
          <a:xfrm>
            <a:off x="2378125" y="1241001"/>
            <a:ext cx="45513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/>
              <a:t>Food from the Bar</a:t>
            </a:r>
            <a:br>
              <a:rPr lang="en-US" dirty="0"/>
            </a:br>
            <a:r>
              <a:rPr lang="en-US" sz="1800" dirty="0"/>
              <a:t>NCWBA Webinar</a:t>
            </a:r>
            <a:br>
              <a:rPr lang="en-US" sz="1800" dirty="0"/>
            </a:br>
            <a:r>
              <a:rPr lang="en-US" sz="1800" dirty="0"/>
              <a:t>November 28, 2018</a:t>
            </a:r>
            <a:endParaRPr dirty="0"/>
          </a:p>
        </p:txBody>
      </p:sp>
      <p:grpSp>
        <p:nvGrpSpPr>
          <p:cNvPr id="4" name="Google Shape;552;p38">
            <a:extLst>
              <a:ext uri="{FF2B5EF4-FFF2-40B4-BE49-F238E27FC236}">
                <a16:creationId xmlns:a16="http://schemas.microsoft.com/office/drawing/2014/main" id="{70E938CE-8B30-4C77-A45B-4A37E68AA288}"/>
              </a:ext>
            </a:extLst>
          </p:cNvPr>
          <p:cNvGrpSpPr/>
          <p:nvPr/>
        </p:nvGrpSpPr>
        <p:grpSpPr>
          <a:xfrm>
            <a:off x="4225724" y="415212"/>
            <a:ext cx="692551" cy="704751"/>
            <a:chOff x="2605300" y="5003050"/>
            <a:chExt cx="418900" cy="430475"/>
          </a:xfrm>
          <a:solidFill>
            <a:srgbClr val="FF9E00"/>
          </a:solidFill>
        </p:grpSpPr>
        <p:sp>
          <p:nvSpPr>
            <p:cNvPr id="6" name="Google Shape;554;p38">
              <a:extLst>
                <a:ext uri="{FF2B5EF4-FFF2-40B4-BE49-F238E27FC236}">
                  <a16:creationId xmlns:a16="http://schemas.microsoft.com/office/drawing/2014/main" id="{B6CA755E-6B05-401E-94CC-1D26A92CF7B9}"/>
                </a:ext>
              </a:extLst>
            </p:cNvPr>
            <p:cNvSpPr/>
            <p:nvPr/>
          </p:nvSpPr>
          <p:spPr>
            <a:xfrm>
              <a:off x="2606525" y="5003050"/>
              <a:ext cx="203975" cy="208225"/>
            </a:xfrm>
            <a:custGeom>
              <a:avLst/>
              <a:gdLst/>
              <a:ahLst/>
              <a:cxnLst/>
              <a:rect l="l" t="t" r="r" b="b"/>
              <a:pathLst>
                <a:path w="8159" h="8329" extrusionOk="0">
                  <a:moveTo>
                    <a:pt x="880" y="1"/>
                  </a:moveTo>
                  <a:lnTo>
                    <a:pt x="685" y="50"/>
                  </a:lnTo>
                  <a:lnTo>
                    <a:pt x="514" y="123"/>
                  </a:lnTo>
                  <a:lnTo>
                    <a:pt x="391" y="245"/>
                  </a:lnTo>
                  <a:lnTo>
                    <a:pt x="269" y="367"/>
                  </a:lnTo>
                  <a:lnTo>
                    <a:pt x="172" y="514"/>
                  </a:lnTo>
                  <a:lnTo>
                    <a:pt x="98" y="685"/>
                  </a:lnTo>
                  <a:lnTo>
                    <a:pt x="50" y="856"/>
                  </a:lnTo>
                  <a:lnTo>
                    <a:pt x="1" y="1026"/>
                  </a:lnTo>
                  <a:lnTo>
                    <a:pt x="1" y="1222"/>
                  </a:lnTo>
                  <a:lnTo>
                    <a:pt x="1" y="1417"/>
                  </a:lnTo>
                  <a:lnTo>
                    <a:pt x="1" y="1613"/>
                  </a:lnTo>
                  <a:lnTo>
                    <a:pt x="74" y="2028"/>
                  </a:lnTo>
                  <a:lnTo>
                    <a:pt x="221" y="2492"/>
                  </a:lnTo>
                  <a:lnTo>
                    <a:pt x="391" y="2931"/>
                  </a:lnTo>
                  <a:lnTo>
                    <a:pt x="611" y="3396"/>
                  </a:lnTo>
                  <a:lnTo>
                    <a:pt x="856" y="3884"/>
                  </a:lnTo>
                  <a:lnTo>
                    <a:pt x="1124" y="4324"/>
                  </a:lnTo>
                  <a:lnTo>
                    <a:pt x="1417" y="4788"/>
                  </a:lnTo>
                  <a:lnTo>
                    <a:pt x="1710" y="5203"/>
                  </a:lnTo>
                  <a:lnTo>
                    <a:pt x="2003" y="5594"/>
                  </a:lnTo>
                  <a:lnTo>
                    <a:pt x="2296" y="5960"/>
                  </a:lnTo>
                  <a:lnTo>
                    <a:pt x="2590" y="6302"/>
                  </a:lnTo>
                  <a:lnTo>
                    <a:pt x="2858" y="6571"/>
                  </a:lnTo>
                  <a:lnTo>
                    <a:pt x="3078" y="6790"/>
                  </a:lnTo>
                  <a:lnTo>
                    <a:pt x="3322" y="6986"/>
                  </a:lnTo>
                  <a:lnTo>
                    <a:pt x="3566" y="7157"/>
                  </a:lnTo>
                  <a:lnTo>
                    <a:pt x="3811" y="7328"/>
                  </a:lnTo>
                  <a:lnTo>
                    <a:pt x="4324" y="7621"/>
                  </a:lnTo>
                  <a:lnTo>
                    <a:pt x="4836" y="7841"/>
                  </a:lnTo>
                  <a:lnTo>
                    <a:pt x="5325" y="8036"/>
                  </a:lnTo>
                  <a:lnTo>
                    <a:pt x="5740" y="8182"/>
                  </a:lnTo>
                  <a:lnTo>
                    <a:pt x="6351" y="8329"/>
                  </a:lnTo>
                  <a:lnTo>
                    <a:pt x="8158" y="6668"/>
                  </a:lnTo>
                  <a:lnTo>
                    <a:pt x="4446" y="2956"/>
                  </a:lnTo>
                  <a:lnTo>
                    <a:pt x="1735" y="245"/>
                  </a:lnTo>
                  <a:lnTo>
                    <a:pt x="1588" y="123"/>
                  </a:lnTo>
                  <a:lnTo>
                    <a:pt x="1417" y="50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" name="Google Shape;555;p38">
              <a:extLst>
                <a:ext uri="{FF2B5EF4-FFF2-40B4-BE49-F238E27FC236}">
                  <a16:creationId xmlns:a16="http://schemas.microsoft.com/office/drawing/2014/main" id="{A85096BA-C0B4-4640-B622-217C403BFFBF}"/>
                </a:ext>
              </a:extLst>
            </p:cNvPr>
            <p:cNvSpPr/>
            <p:nvPr/>
          </p:nvSpPr>
          <p:spPr>
            <a:xfrm>
              <a:off x="2605300" y="5008550"/>
              <a:ext cx="418900" cy="418875"/>
            </a:xfrm>
            <a:custGeom>
              <a:avLst/>
              <a:gdLst/>
              <a:ahLst/>
              <a:cxnLst/>
              <a:rect l="l" t="t" r="r" b="b"/>
              <a:pathLst>
                <a:path w="16756" h="16755" extrusionOk="0">
                  <a:moveTo>
                    <a:pt x="13922" y="1"/>
                  </a:moveTo>
                  <a:lnTo>
                    <a:pt x="13824" y="49"/>
                  </a:lnTo>
                  <a:lnTo>
                    <a:pt x="13360" y="342"/>
                  </a:lnTo>
                  <a:lnTo>
                    <a:pt x="12261" y="1026"/>
                  </a:lnTo>
                  <a:lnTo>
                    <a:pt x="11602" y="1466"/>
                  </a:lnTo>
                  <a:lnTo>
                    <a:pt x="10942" y="1930"/>
                  </a:lnTo>
                  <a:lnTo>
                    <a:pt x="10381" y="2370"/>
                  </a:lnTo>
                  <a:lnTo>
                    <a:pt x="10112" y="2589"/>
                  </a:lnTo>
                  <a:lnTo>
                    <a:pt x="9917" y="2785"/>
                  </a:lnTo>
                  <a:lnTo>
                    <a:pt x="9795" y="2907"/>
                  </a:lnTo>
                  <a:lnTo>
                    <a:pt x="9697" y="3053"/>
                  </a:lnTo>
                  <a:lnTo>
                    <a:pt x="9599" y="3224"/>
                  </a:lnTo>
                  <a:lnTo>
                    <a:pt x="9526" y="3420"/>
                  </a:lnTo>
                  <a:lnTo>
                    <a:pt x="9404" y="3835"/>
                  </a:lnTo>
                  <a:lnTo>
                    <a:pt x="9330" y="4275"/>
                  </a:lnTo>
                  <a:lnTo>
                    <a:pt x="9282" y="4714"/>
                  </a:lnTo>
                  <a:lnTo>
                    <a:pt x="9306" y="5178"/>
                  </a:lnTo>
                  <a:lnTo>
                    <a:pt x="9355" y="5593"/>
                  </a:lnTo>
                  <a:lnTo>
                    <a:pt x="9379" y="5789"/>
                  </a:lnTo>
                  <a:lnTo>
                    <a:pt x="9453" y="5960"/>
                  </a:lnTo>
                  <a:lnTo>
                    <a:pt x="270" y="14459"/>
                  </a:lnTo>
                  <a:lnTo>
                    <a:pt x="147" y="14606"/>
                  </a:lnTo>
                  <a:lnTo>
                    <a:pt x="74" y="14776"/>
                  </a:lnTo>
                  <a:lnTo>
                    <a:pt x="1" y="14947"/>
                  </a:lnTo>
                  <a:lnTo>
                    <a:pt x="1" y="15118"/>
                  </a:lnTo>
                  <a:lnTo>
                    <a:pt x="1" y="15314"/>
                  </a:lnTo>
                  <a:lnTo>
                    <a:pt x="74" y="15485"/>
                  </a:lnTo>
                  <a:lnTo>
                    <a:pt x="147" y="15656"/>
                  </a:lnTo>
                  <a:lnTo>
                    <a:pt x="270" y="15802"/>
                  </a:lnTo>
                  <a:lnTo>
                    <a:pt x="953" y="16486"/>
                  </a:lnTo>
                  <a:lnTo>
                    <a:pt x="1100" y="16608"/>
                  </a:lnTo>
                  <a:lnTo>
                    <a:pt x="1271" y="16681"/>
                  </a:lnTo>
                  <a:lnTo>
                    <a:pt x="1442" y="16755"/>
                  </a:lnTo>
                  <a:lnTo>
                    <a:pt x="1808" y="16755"/>
                  </a:lnTo>
                  <a:lnTo>
                    <a:pt x="1979" y="16681"/>
                  </a:lnTo>
                  <a:lnTo>
                    <a:pt x="2150" y="16608"/>
                  </a:lnTo>
                  <a:lnTo>
                    <a:pt x="2297" y="16486"/>
                  </a:lnTo>
                  <a:lnTo>
                    <a:pt x="10796" y="7303"/>
                  </a:lnTo>
                  <a:lnTo>
                    <a:pt x="11162" y="7401"/>
                  </a:lnTo>
                  <a:lnTo>
                    <a:pt x="11577" y="7450"/>
                  </a:lnTo>
                  <a:lnTo>
                    <a:pt x="12041" y="7474"/>
                  </a:lnTo>
                  <a:lnTo>
                    <a:pt x="12481" y="7425"/>
                  </a:lnTo>
                  <a:lnTo>
                    <a:pt x="12921" y="7352"/>
                  </a:lnTo>
                  <a:lnTo>
                    <a:pt x="13336" y="7230"/>
                  </a:lnTo>
                  <a:lnTo>
                    <a:pt x="13531" y="7156"/>
                  </a:lnTo>
                  <a:lnTo>
                    <a:pt x="13702" y="7059"/>
                  </a:lnTo>
                  <a:lnTo>
                    <a:pt x="13849" y="6961"/>
                  </a:lnTo>
                  <a:lnTo>
                    <a:pt x="13971" y="6839"/>
                  </a:lnTo>
                  <a:lnTo>
                    <a:pt x="14166" y="6644"/>
                  </a:lnTo>
                  <a:lnTo>
                    <a:pt x="14386" y="6375"/>
                  </a:lnTo>
                  <a:lnTo>
                    <a:pt x="14826" y="5813"/>
                  </a:lnTo>
                  <a:lnTo>
                    <a:pt x="15290" y="5154"/>
                  </a:lnTo>
                  <a:lnTo>
                    <a:pt x="15729" y="4494"/>
                  </a:lnTo>
                  <a:lnTo>
                    <a:pt x="16413" y="3395"/>
                  </a:lnTo>
                  <a:lnTo>
                    <a:pt x="16706" y="2931"/>
                  </a:lnTo>
                  <a:lnTo>
                    <a:pt x="16755" y="2834"/>
                  </a:lnTo>
                  <a:lnTo>
                    <a:pt x="16755" y="2736"/>
                  </a:lnTo>
                  <a:lnTo>
                    <a:pt x="16755" y="2663"/>
                  </a:lnTo>
                  <a:lnTo>
                    <a:pt x="16706" y="2589"/>
                  </a:lnTo>
                  <a:lnTo>
                    <a:pt x="16633" y="2541"/>
                  </a:lnTo>
                  <a:lnTo>
                    <a:pt x="16462" y="2541"/>
                  </a:lnTo>
                  <a:lnTo>
                    <a:pt x="16364" y="2589"/>
                  </a:lnTo>
                  <a:lnTo>
                    <a:pt x="13653" y="4958"/>
                  </a:lnTo>
                  <a:lnTo>
                    <a:pt x="13580" y="5007"/>
                  </a:lnTo>
                  <a:lnTo>
                    <a:pt x="13458" y="5007"/>
                  </a:lnTo>
                  <a:lnTo>
                    <a:pt x="13360" y="4983"/>
                  </a:lnTo>
                  <a:lnTo>
                    <a:pt x="13238" y="4885"/>
                  </a:lnTo>
                  <a:lnTo>
                    <a:pt x="13140" y="4763"/>
                  </a:lnTo>
                  <a:lnTo>
                    <a:pt x="13092" y="4641"/>
                  </a:lnTo>
                  <a:lnTo>
                    <a:pt x="13092" y="4543"/>
                  </a:lnTo>
                  <a:lnTo>
                    <a:pt x="13140" y="4446"/>
                  </a:lnTo>
                  <a:lnTo>
                    <a:pt x="15607" y="1490"/>
                  </a:lnTo>
                  <a:lnTo>
                    <a:pt x="15656" y="1393"/>
                  </a:lnTo>
                  <a:lnTo>
                    <a:pt x="15656" y="1319"/>
                  </a:lnTo>
                  <a:lnTo>
                    <a:pt x="15656" y="1222"/>
                  </a:lnTo>
                  <a:lnTo>
                    <a:pt x="15607" y="1148"/>
                  </a:lnTo>
                  <a:lnTo>
                    <a:pt x="15534" y="1100"/>
                  </a:lnTo>
                  <a:lnTo>
                    <a:pt x="15363" y="1100"/>
                  </a:lnTo>
                  <a:lnTo>
                    <a:pt x="15265" y="1148"/>
                  </a:lnTo>
                  <a:lnTo>
                    <a:pt x="12310" y="3615"/>
                  </a:lnTo>
                  <a:lnTo>
                    <a:pt x="12212" y="3664"/>
                  </a:lnTo>
                  <a:lnTo>
                    <a:pt x="12115" y="3664"/>
                  </a:lnTo>
                  <a:lnTo>
                    <a:pt x="11993" y="3615"/>
                  </a:lnTo>
                  <a:lnTo>
                    <a:pt x="11895" y="3517"/>
                  </a:lnTo>
                  <a:lnTo>
                    <a:pt x="11797" y="3395"/>
                  </a:lnTo>
                  <a:lnTo>
                    <a:pt x="11748" y="3298"/>
                  </a:lnTo>
                  <a:lnTo>
                    <a:pt x="11748" y="3176"/>
                  </a:lnTo>
                  <a:lnTo>
                    <a:pt x="11797" y="3102"/>
                  </a:lnTo>
                  <a:lnTo>
                    <a:pt x="14166" y="391"/>
                  </a:lnTo>
                  <a:lnTo>
                    <a:pt x="14215" y="294"/>
                  </a:lnTo>
                  <a:lnTo>
                    <a:pt x="14215" y="220"/>
                  </a:lnTo>
                  <a:lnTo>
                    <a:pt x="14215" y="123"/>
                  </a:lnTo>
                  <a:lnTo>
                    <a:pt x="14166" y="49"/>
                  </a:lnTo>
                  <a:lnTo>
                    <a:pt x="140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306" y="2621732"/>
            <a:ext cx="3772938" cy="22927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4390992" y="1620944"/>
            <a:ext cx="3655350" cy="26955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Clr>
                <a:srgbClr val="FF9E00"/>
              </a:buClr>
              <a:buSzPts val="2400"/>
              <a:buNone/>
            </a:pPr>
            <a:endParaRPr lang="en-US" dirty="0"/>
          </a:p>
          <a:p>
            <a:pPr lvl="0" algn="ctr" rtl="0">
              <a:spcBef>
                <a:spcPts val="0"/>
              </a:spcBef>
              <a:spcAft>
                <a:spcPts val="0"/>
              </a:spcAft>
              <a:buClr>
                <a:srgbClr val="FF9E00"/>
              </a:buClr>
              <a:buSzPts val="24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San Francisco-Marin Food Bank</a:t>
            </a:r>
          </a:p>
          <a:p>
            <a:pPr lvl="0" algn="ctr" rtl="0">
              <a:spcBef>
                <a:spcPts val="0"/>
              </a:spcBef>
              <a:spcAft>
                <a:spcPts val="0"/>
              </a:spcAft>
              <a:buClr>
                <a:srgbClr val="FF9E00"/>
              </a:buClr>
              <a:buSzPts val="2400"/>
              <a:buFont typeface="Wingdings" panose="05000000000000000000" pitchFamily="2" charset="2"/>
              <a:buChar char="q"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algn="ctr">
              <a:spcBef>
                <a:spcPts val="0"/>
              </a:spcBef>
              <a:buClr>
                <a:srgbClr val="FF9E00"/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</a:rPr>
              <a:t>Food Bank of Contra Costa &amp; Solano</a:t>
            </a:r>
          </a:p>
          <a:p>
            <a:pPr marL="76200" lvl="0" indent="0" algn="ctr" rtl="0">
              <a:spcBef>
                <a:spcPts val="0"/>
              </a:spcBef>
              <a:spcAft>
                <a:spcPts val="0"/>
              </a:spcAft>
              <a:buClr>
                <a:srgbClr val="FF9E00"/>
              </a:buClr>
              <a:buSzPts val="2400"/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7D8C5-36D6-4C5B-A709-9F011A046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58" y="611815"/>
            <a:ext cx="2281486" cy="3919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2D0A9-6E73-4B2B-B69C-6E913780B73E}"/>
              </a:ext>
            </a:extLst>
          </p:cNvPr>
          <p:cNvSpPr txBox="1"/>
          <p:nvPr/>
        </p:nvSpPr>
        <p:spPr>
          <a:xfrm>
            <a:off x="4070350" y="928954"/>
            <a:ext cx="439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Food from the Bar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started in </a:t>
            </a: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Northern California 20+ years ago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4E20-5288-4DC7-8BC8-91993E201C98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3C74C6-A7CA-4CBD-93D1-E5365CF3E1B8}"/>
              </a:ext>
            </a:extLst>
          </p:cNvPr>
          <p:cNvSpPr txBox="1"/>
          <p:nvPr/>
        </p:nvSpPr>
        <p:spPr>
          <a:xfrm>
            <a:off x="1447800" y="1780271"/>
            <a:ext cx="33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lang="en-US" sz="1000" dirty="0">
              <a:solidFill>
                <a:schemeClr val="tx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78238-3148-4D5A-807E-DB5E9A3A7313}"/>
              </a:ext>
            </a:extLst>
          </p:cNvPr>
          <p:cNvSpPr txBox="1"/>
          <p:nvPr/>
        </p:nvSpPr>
        <p:spPr>
          <a:xfrm>
            <a:off x="1501092" y="1458963"/>
            <a:ext cx="33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lang="en-US" sz="1000" dirty="0">
              <a:solidFill>
                <a:schemeClr val="tx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17" y="1545321"/>
            <a:ext cx="1186211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2182405"/>
            <a:ext cx="1229591" cy="51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24669" y="2948727"/>
            <a:ext cx="22669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4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7D8C5-36D6-4C5B-A709-9F011A046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58" y="611815"/>
            <a:ext cx="2281486" cy="3919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2D0A9-6E73-4B2B-B69C-6E913780B73E}"/>
              </a:ext>
            </a:extLst>
          </p:cNvPr>
          <p:cNvSpPr txBox="1"/>
          <p:nvPr/>
        </p:nvSpPr>
        <p:spPr>
          <a:xfrm>
            <a:off x="4444284" y="928954"/>
            <a:ext cx="3778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In 2009, </a:t>
            </a:r>
            <a:r>
              <a:rPr lang="en-US" sz="2000" b="1" dirty="0">
                <a:solidFill>
                  <a:srgbClr val="FF9E00"/>
                </a:solidFill>
                <a:latin typeface="Droid Serif"/>
              </a:rPr>
              <a:t>Los Angeles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started its own FFTB program.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4E20-5288-4DC7-8BC8-91993E201C98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3C74C6-A7CA-4CBD-93D1-E5365CF3E1B8}"/>
              </a:ext>
            </a:extLst>
          </p:cNvPr>
          <p:cNvSpPr txBox="1"/>
          <p:nvPr/>
        </p:nvSpPr>
        <p:spPr>
          <a:xfrm>
            <a:off x="1447800" y="1780271"/>
            <a:ext cx="33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lang="en-US" sz="1000" dirty="0">
              <a:solidFill>
                <a:schemeClr val="tx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78238-3148-4D5A-807E-DB5E9A3A7313}"/>
              </a:ext>
            </a:extLst>
          </p:cNvPr>
          <p:cNvSpPr txBox="1"/>
          <p:nvPr/>
        </p:nvSpPr>
        <p:spPr>
          <a:xfrm>
            <a:off x="1501092" y="1458963"/>
            <a:ext cx="33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lang="en-US" sz="1000" dirty="0">
              <a:solidFill>
                <a:schemeClr val="tx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79103-8E98-4712-B181-33C23AB00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898" y="2745941"/>
            <a:ext cx="1995206" cy="19056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E4217D-A6AD-47D5-8C69-9C25B7D31217}"/>
              </a:ext>
            </a:extLst>
          </p:cNvPr>
          <p:cNvSpPr txBox="1"/>
          <p:nvPr/>
        </p:nvSpPr>
        <p:spPr>
          <a:xfrm>
            <a:off x="2284646" y="3375615"/>
            <a:ext cx="33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lang="en-US" sz="1000" dirty="0">
              <a:solidFill>
                <a:schemeClr val="tx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155" y="3375615"/>
            <a:ext cx="9302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34" y="1636840"/>
            <a:ext cx="949878" cy="37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34" y="2130413"/>
            <a:ext cx="10287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253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7D8C5-36D6-4C5B-A709-9F011A046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158" y="611815"/>
            <a:ext cx="2281486" cy="3919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F2D0A9-6E73-4B2B-B69C-6E913780B73E}"/>
              </a:ext>
            </a:extLst>
          </p:cNvPr>
          <p:cNvSpPr txBox="1"/>
          <p:nvPr/>
        </p:nvSpPr>
        <p:spPr>
          <a:xfrm>
            <a:off x="4442400" y="1272439"/>
            <a:ext cx="3778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9E00"/>
                </a:solidFill>
                <a:latin typeface="Droid Serif"/>
              </a:rPr>
              <a:t>Santa Barbara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took up the cause in </a:t>
            </a:r>
            <a:r>
              <a:rPr lang="en-US" sz="2400" b="1" dirty="0">
                <a:solidFill>
                  <a:srgbClr val="FF9E00"/>
                </a:solidFill>
                <a:latin typeface="Droid Serif"/>
              </a:rPr>
              <a:t>2010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4E20-5288-4DC7-8BC8-91993E201C98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3C74C6-A7CA-4CBD-93D1-E5365CF3E1B8}"/>
              </a:ext>
            </a:extLst>
          </p:cNvPr>
          <p:cNvSpPr txBox="1"/>
          <p:nvPr/>
        </p:nvSpPr>
        <p:spPr>
          <a:xfrm>
            <a:off x="1447800" y="1780271"/>
            <a:ext cx="33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lang="en-US" sz="1000" dirty="0">
              <a:solidFill>
                <a:schemeClr val="tx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78238-3148-4D5A-807E-DB5E9A3A7313}"/>
              </a:ext>
            </a:extLst>
          </p:cNvPr>
          <p:cNvSpPr txBox="1"/>
          <p:nvPr/>
        </p:nvSpPr>
        <p:spPr>
          <a:xfrm>
            <a:off x="1501092" y="1458963"/>
            <a:ext cx="33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lang="en-US" sz="1000" dirty="0">
              <a:solidFill>
                <a:schemeClr val="tx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79103-8E98-4712-B181-33C23AB00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664" y="2780523"/>
            <a:ext cx="842756" cy="705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E4217D-A6AD-47D5-8C69-9C25B7D31217}"/>
              </a:ext>
            </a:extLst>
          </p:cNvPr>
          <p:cNvSpPr txBox="1"/>
          <p:nvPr/>
        </p:nvSpPr>
        <p:spPr>
          <a:xfrm>
            <a:off x="2284646" y="3375615"/>
            <a:ext cx="33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lang="en-US" sz="1000" dirty="0">
              <a:solidFill>
                <a:schemeClr val="tx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303A6-FE8D-404A-9D75-48A32F8F89DA}"/>
              </a:ext>
            </a:extLst>
          </p:cNvPr>
          <p:cNvSpPr txBox="1"/>
          <p:nvPr/>
        </p:nvSpPr>
        <p:spPr>
          <a:xfrm>
            <a:off x="1716609" y="2948727"/>
            <a:ext cx="332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0"/>
              </a:rPr>
              <a:t>.</a:t>
            </a:r>
            <a:endParaRPr lang="en-US" sz="1000" dirty="0">
              <a:solidFill>
                <a:schemeClr val="tx2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81" y="1581702"/>
            <a:ext cx="949878" cy="37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57" y="2052033"/>
            <a:ext cx="10287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C6CE44-45F1-4707-ADCB-FBFEB509C9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646" y="3620941"/>
            <a:ext cx="970376" cy="910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5148819" y="2625595"/>
            <a:ext cx="282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9E00"/>
                </a:solidFill>
                <a:latin typeface="Droid Serif"/>
              </a:rPr>
              <a:t>San Diego 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began its FFTB campaign in </a:t>
            </a:r>
            <a:r>
              <a:rPr lang="en-US" sz="2400" b="1" dirty="0">
                <a:solidFill>
                  <a:srgbClr val="FF9E00"/>
                </a:solidFill>
                <a:latin typeface="Droid Serif"/>
              </a:rPr>
              <a:t>2012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Droid Serif"/>
            </a:endParaRPr>
          </a:p>
        </p:txBody>
      </p:sp>
    </p:spTree>
    <p:extLst>
      <p:ext uri="{BB962C8B-B14F-4D97-AF65-F5344CB8AC3E}">
        <p14:creationId xmlns:p14="http://schemas.microsoft.com/office/powerpoint/2010/main" val="43767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2D0A9-6E73-4B2B-B69C-6E913780B73E}"/>
              </a:ext>
            </a:extLst>
          </p:cNvPr>
          <p:cNvSpPr txBox="1"/>
          <p:nvPr/>
        </p:nvSpPr>
        <p:spPr>
          <a:xfrm>
            <a:off x="4444284" y="928954"/>
            <a:ext cx="377810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It started in </a:t>
            </a:r>
          </a:p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Northern California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436257" y="1191007"/>
            <a:ext cx="23178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In </a:t>
            </a:r>
            <a:r>
              <a:rPr lang="en-US" sz="2000" b="1" dirty="0">
                <a:solidFill>
                  <a:srgbClr val="FF9E00"/>
                </a:solidFill>
                <a:latin typeface="Droid Serif"/>
              </a:rPr>
              <a:t>2011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, the Food from the Bar program went national </a:t>
            </a:r>
          </a:p>
          <a:p>
            <a:pPr algn="ctr"/>
            <a:endParaRPr lang="en-US" sz="2000" dirty="0">
              <a:solidFill>
                <a:schemeClr val="tx2">
                  <a:lumMod val="50000"/>
                </a:schemeClr>
              </a:solidFill>
              <a:latin typeface="Droid Serif"/>
            </a:endParaRPr>
          </a:p>
          <a:p>
            <a:pPr algn="ctr"/>
            <a:r>
              <a:rPr lang="en-US" sz="2000" b="1" dirty="0">
                <a:solidFill>
                  <a:srgbClr val="FF9E00"/>
                </a:solidFill>
                <a:latin typeface="Droid Serif"/>
              </a:rPr>
              <a:t>Kansas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 joined California as the second state.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2FEA9-8127-4175-807F-133AE2F51CF3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332DE7-B18C-4AA0-94EF-9EC5CC3B8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42" y="514350"/>
            <a:ext cx="6198024" cy="4114800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4200" y="1725569"/>
            <a:ext cx="1078271" cy="48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29122"/>
            <a:ext cx="1096429" cy="401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828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511106" y="978532"/>
            <a:ext cx="2317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E00"/>
                </a:solidFill>
                <a:latin typeface="Droid Serif"/>
              </a:rPr>
              <a:t>New Hampshire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followed shortly after.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2FEA9-8127-4175-807F-133AE2F51CF3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B772C-6DC0-4AE3-B0E1-804B590B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634" y="514350"/>
            <a:ext cx="6027433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03" y="2623634"/>
            <a:ext cx="2296941" cy="6000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353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2FEA9-8127-4175-807F-133AE2F51CF3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B772C-6DC0-4AE3-B0E1-804B590B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42" y="514350"/>
            <a:ext cx="6198025" cy="4114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495729" y="933927"/>
            <a:ext cx="2317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E00"/>
                </a:solidFill>
                <a:latin typeface="Droid Serif"/>
              </a:rPr>
              <a:t>New Orleans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added another state in </a:t>
            </a:r>
            <a:r>
              <a:rPr lang="en-US" sz="2000" b="1" dirty="0">
                <a:solidFill>
                  <a:srgbClr val="FF9E00"/>
                </a:solidFill>
                <a:latin typeface="Droid Serif"/>
              </a:rPr>
              <a:t>2012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24" y="2422563"/>
            <a:ext cx="2461980" cy="107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486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2FEA9-8127-4175-807F-133AE2F51CF3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B772C-6DC0-4AE3-B0E1-804B590B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43" y="514350"/>
            <a:ext cx="6198023" cy="41147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510523" y="813227"/>
            <a:ext cx="2317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E00"/>
                </a:solidFill>
                <a:latin typeface="Droid Serif"/>
              </a:rPr>
              <a:t>Washington DC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incorporated </a:t>
            </a:r>
            <a:r>
              <a:rPr lang="en-US" sz="2000" i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Food from the Bar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 into a pre-existing program in </a:t>
            </a:r>
            <a:r>
              <a:rPr lang="en-US" sz="2000" b="1" dirty="0">
                <a:solidFill>
                  <a:srgbClr val="FF9E00"/>
                </a:solidFill>
                <a:latin typeface="Droid Serif"/>
              </a:rPr>
              <a:t>2014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.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Droid Serif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0841D-E874-4E19-A11D-3399F9B37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458" y="2825137"/>
            <a:ext cx="1517650" cy="1282700"/>
          </a:xfrm>
          <a:prstGeom prst="rect">
            <a:avLst/>
          </a:prstGeom>
        </p:spPr>
      </p:pic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591" y="2330450"/>
            <a:ext cx="15144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246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2FEA9-8127-4175-807F-133AE2F51CF3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B772C-6DC0-4AE3-B0E1-804B590B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43" y="514350"/>
            <a:ext cx="6198023" cy="4114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481293" y="837283"/>
            <a:ext cx="2317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E00"/>
                </a:solidFill>
                <a:latin typeface="Droid Serif"/>
              </a:rPr>
              <a:t>Mississippi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started its program in 2015.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46" y="2476592"/>
            <a:ext cx="2568614" cy="102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86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2FEA9-8127-4175-807F-133AE2F51CF3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B772C-6DC0-4AE3-B0E1-804B590B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43" y="514350"/>
            <a:ext cx="6198022" cy="4114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503594" y="1079517"/>
            <a:ext cx="2317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E00"/>
                </a:solidFill>
                <a:latin typeface="Droid Serif"/>
              </a:rPr>
              <a:t>Houston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adopted </a:t>
            </a:r>
            <a:r>
              <a:rPr lang="en-US" sz="2000" i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Food from the Bar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in </a:t>
            </a:r>
            <a:r>
              <a:rPr lang="en-US" sz="2000" b="1" dirty="0">
                <a:solidFill>
                  <a:srgbClr val="FF9E00"/>
                </a:solidFill>
                <a:latin typeface="Droid Serif"/>
              </a:rPr>
              <a:t>2016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8FCD2-57F6-4023-AB4B-98673727D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82" y="2776799"/>
            <a:ext cx="2222919" cy="80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63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2FEA9-8127-4175-807F-133AE2F51CF3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B772C-6DC0-4AE3-B0E1-804B590B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43" y="514350"/>
            <a:ext cx="6198022" cy="4114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419289" y="1385044"/>
            <a:ext cx="2432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E00"/>
                </a:solidFill>
                <a:latin typeface="Droid Serif"/>
              </a:rPr>
              <a:t>Milwaukee, WI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started a </a:t>
            </a:r>
            <a:r>
              <a:rPr lang="en-US" sz="2000" i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Food from the Bar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 program in </a:t>
            </a:r>
            <a:r>
              <a:rPr lang="en-US" sz="2000" b="1" dirty="0">
                <a:solidFill>
                  <a:srgbClr val="FF9E00"/>
                </a:solidFill>
                <a:latin typeface="Droid Serif"/>
              </a:rPr>
              <a:t>2016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0D1422-8E80-45B7-99BB-F5E8C85522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78"/>
          <a:stretch/>
        </p:blipFill>
        <p:spPr>
          <a:xfrm>
            <a:off x="849707" y="3134673"/>
            <a:ext cx="1571848" cy="13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03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/>
        </p:nvSpPr>
        <p:spPr>
          <a:xfrm>
            <a:off x="1981200" y="344599"/>
            <a:ext cx="5043056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9E00"/>
                </a:solidFill>
                <a:latin typeface="Droid Serif"/>
                <a:ea typeface="Droid Serif"/>
                <a:cs typeface="Droid Serif"/>
                <a:sym typeface="Droid Serif"/>
              </a:rPr>
              <a:t>What is </a:t>
            </a:r>
            <a:r>
              <a:rPr lang="en-US" sz="2800" b="1" i="1" dirty="0">
                <a:solidFill>
                  <a:srgbClr val="FF9E00"/>
                </a:solidFill>
                <a:latin typeface="Droid Serif"/>
                <a:ea typeface="Droid Serif"/>
                <a:cs typeface="Droid Serif"/>
                <a:sym typeface="Droid Serif"/>
              </a:rPr>
              <a:t>Food from the Bar</a:t>
            </a:r>
            <a:r>
              <a:rPr lang="en-US" sz="2800" b="1" dirty="0">
                <a:solidFill>
                  <a:srgbClr val="FF9E00"/>
                </a:solidFill>
                <a:latin typeface="Droid Serif"/>
                <a:ea typeface="Droid Serif"/>
                <a:cs typeface="Droid Serif"/>
                <a:sym typeface="Droid Serif"/>
              </a:rPr>
              <a:t>?</a:t>
            </a:r>
            <a:endParaRPr sz="2800" dirty="0">
              <a:solidFill>
                <a:srgbClr val="FF9E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7" name="Google Shape;568;p38">
            <a:extLst>
              <a:ext uri="{FF2B5EF4-FFF2-40B4-BE49-F238E27FC236}">
                <a16:creationId xmlns:a16="http://schemas.microsoft.com/office/drawing/2014/main" id="{413DE3FB-C15E-42F3-8FCE-D4B5774E901D}"/>
              </a:ext>
            </a:extLst>
          </p:cNvPr>
          <p:cNvGrpSpPr/>
          <p:nvPr/>
        </p:nvGrpSpPr>
        <p:grpSpPr>
          <a:xfrm>
            <a:off x="4119613" y="2186681"/>
            <a:ext cx="793308" cy="820965"/>
            <a:chOff x="3972400" y="4996350"/>
            <a:chExt cx="381000" cy="442675"/>
          </a:xfrm>
          <a:solidFill>
            <a:srgbClr val="92D050"/>
          </a:solidFill>
        </p:grpSpPr>
        <p:sp>
          <p:nvSpPr>
            <p:cNvPr id="8" name="Google Shape;569;p38">
              <a:extLst>
                <a:ext uri="{FF2B5EF4-FFF2-40B4-BE49-F238E27FC236}">
                  <a16:creationId xmlns:a16="http://schemas.microsoft.com/office/drawing/2014/main" id="{A02C7FFF-AA34-4B11-9EF7-D08D1515DE71}"/>
                </a:ext>
              </a:extLst>
            </p:cNvPr>
            <p:cNvSpPr/>
            <p:nvPr/>
          </p:nvSpPr>
          <p:spPr>
            <a:xfrm>
              <a:off x="4157400" y="4996350"/>
              <a:ext cx="86725" cy="103200"/>
            </a:xfrm>
            <a:custGeom>
              <a:avLst/>
              <a:gdLst/>
              <a:ahLst/>
              <a:cxnLst/>
              <a:rect l="l" t="t" r="r" b="b"/>
              <a:pathLst>
                <a:path w="3469" h="4128" extrusionOk="0">
                  <a:moveTo>
                    <a:pt x="3395" y="0"/>
                  </a:moveTo>
                  <a:lnTo>
                    <a:pt x="3029" y="98"/>
                  </a:lnTo>
                  <a:lnTo>
                    <a:pt x="2638" y="195"/>
                  </a:lnTo>
                  <a:lnTo>
                    <a:pt x="2149" y="342"/>
                  </a:lnTo>
                  <a:lnTo>
                    <a:pt x="1661" y="537"/>
                  </a:lnTo>
                  <a:lnTo>
                    <a:pt x="1392" y="659"/>
                  </a:lnTo>
                  <a:lnTo>
                    <a:pt x="1148" y="806"/>
                  </a:lnTo>
                  <a:lnTo>
                    <a:pt x="904" y="953"/>
                  </a:lnTo>
                  <a:lnTo>
                    <a:pt x="684" y="1124"/>
                  </a:lnTo>
                  <a:lnTo>
                    <a:pt x="489" y="1319"/>
                  </a:lnTo>
                  <a:lnTo>
                    <a:pt x="318" y="1514"/>
                  </a:lnTo>
                  <a:lnTo>
                    <a:pt x="196" y="1710"/>
                  </a:lnTo>
                  <a:lnTo>
                    <a:pt x="98" y="1929"/>
                  </a:lnTo>
                  <a:lnTo>
                    <a:pt x="49" y="2149"/>
                  </a:lnTo>
                  <a:lnTo>
                    <a:pt x="0" y="2369"/>
                  </a:lnTo>
                  <a:lnTo>
                    <a:pt x="0" y="2589"/>
                  </a:lnTo>
                  <a:lnTo>
                    <a:pt x="25" y="2784"/>
                  </a:lnTo>
                  <a:lnTo>
                    <a:pt x="49" y="2980"/>
                  </a:lnTo>
                  <a:lnTo>
                    <a:pt x="98" y="3175"/>
                  </a:lnTo>
                  <a:lnTo>
                    <a:pt x="220" y="3517"/>
                  </a:lnTo>
                  <a:lnTo>
                    <a:pt x="342" y="3786"/>
                  </a:lnTo>
                  <a:lnTo>
                    <a:pt x="489" y="4030"/>
                  </a:lnTo>
                  <a:lnTo>
                    <a:pt x="757" y="4079"/>
                  </a:lnTo>
                  <a:lnTo>
                    <a:pt x="1050" y="4103"/>
                  </a:lnTo>
                  <a:lnTo>
                    <a:pt x="1392" y="4128"/>
                  </a:lnTo>
                  <a:lnTo>
                    <a:pt x="1588" y="4103"/>
                  </a:lnTo>
                  <a:lnTo>
                    <a:pt x="1808" y="4079"/>
                  </a:lnTo>
                  <a:lnTo>
                    <a:pt x="2003" y="4030"/>
                  </a:lnTo>
                  <a:lnTo>
                    <a:pt x="2198" y="3957"/>
                  </a:lnTo>
                  <a:lnTo>
                    <a:pt x="2394" y="3859"/>
                  </a:lnTo>
                  <a:lnTo>
                    <a:pt x="2589" y="3737"/>
                  </a:lnTo>
                  <a:lnTo>
                    <a:pt x="2760" y="3590"/>
                  </a:lnTo>
                  <a:lnTo>
                    <a:pt x="2931" y="3395"/>
                  </a:lnTo>
                  <a:lnTo>
                    <a:pt x="3053" y="3175"/>
                  </a:lnTo>
                  <a:lnTo>
                    <a:pt x="3175" y="2931"/>
                  </a:lnTo>
                  <a:lnTo>
                    <a:pt x="3273" y="2662"/>
                  </a:lnTo>
                  <a:lnTo>
                    <a:pt x="3346" y="2394"/>
                  </a:lnTo>
                  <a:lnTo>
                    <a:pt x="3395" y="2125"/>
                  </a:lnTo>
                  <a:lnTo>
                    <a:pt x="3419" y="1832"/>
                  </a:lnTo>
                  <a:lnTo>
                    <a:pt x="3468" y="1294"/>
                  </a:lnTo>
                  <a:lnTo>
                    <a:pt x="3468" y="782"/>
                  </a:lnTo>
                  <a:lnTo>
                    <a:pt x="3444" y="391"/>
                  </a:lnTo>
                  <a:lnTo>
                    <a:pt x="33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2D050"/>
                </a:solidFill>
              </a:endParaRPr>
            </a:p>
          </p:txBody>
        </p:sp>
        <p:sp>
          <p:nvSpPr>
            <p:cNvPr id="9" name="Google Shape;570;p38">
              <a:extLst>
                <a:ext uri="{FF2B5EF4-FFF2-40B4-BE49-F238E27FC236}">
                  <a16:creationId xmlns:a16="http://schemas.microsoft.com/office/drawing/2014/main" id="{D97CD982-AFE4-4638-BD24-9D2B76F00502}"/>
                </a:ext>
              </a:extLst>
            </p:cNvPr>
            <p:cNvSpPr/>
            <p:nvPr/>
          </p:nvSpPr>
          <p:spPr>
            <a:xfrm>
              <a:off x="3972400" y="5048250"/>
              <a:ext cx="381000" cy="390775"/>
            </a:xfrm>
            <a:custGeom>
              <a:avLst/>
              <a:gdLst/>
              <a:ahLst/>
              <a:cxnLst/>
              <a:rect l="l" t="t" r="r" b="b"/>
              <a:pathLst>
                <a:path w="15240" h="15631" extrusionOk="0">
                  <a:moveTo>
                    <a:pt x="4689" y="3810"/>
                  </a:moveTo>
                  <a:lnTo>
                    <a:pt x="4787" y="3834"/>
                  </a:lnTo>
                  <a:lnTo>
                    <a:pt x="4860" y="3908"/>
                  </a:lnTo>
                  <a:lnTo>
                    <a:pt x="4885" y="4005"/>
                  </a:lnTo>
                  <a:lnTo>
                    <a:pt x="4885" y="4103"/>
                  </a:lnTo>
                  <a:lnTo>
                    <a:pt x="4836" y="4176"/>
                  </a:lnTo>
                  <a:lnTo>
                    <a:pt x="4787" y="4250"/>
                  </a:lnTo>
                  <a:lnTo>
                    <a:pt x="4689" y="4298"/>
                  </a:lnTo>
                  <a:lnTo>
                    <a:pt x="4421" y="4347"/>
                  </a:lnTo>
                  <a:lnTo>
                    <a:pt x="4176" y="4421"/>
                  </a:lnTo>
                  <a:lnTo>
                    <a:pt x="3957" y="4518"/>
                  </a:lnTo>
                  <a:lnTo>
                    <a:pt x="3737" y="4640"/>
                  </a:lnTo>
                  <a:lnTo>
                    <a:pt x="3566" y="4787"/>
                  </a:lnTo>
                  <a:lnTo>
                    <a:pt x="3395" y="4933"/>
                  </a:lnTo>
                  <a:lnTo>
                    <a:pt x="3248" y="5080"/>
                  </a:lnTo>
                  <a:lnTo>
                    <a:pt x="3102" y="5251"/>
                  </a:lnTo>
                  <a:lnTo>
                    <a:pt x="3004" y="5422"/>
                  </a:lnTo>
                  <a:lnTo>
                    <a:pt x="2882" y="5617"/>
                  </a:lnTo>
                  <a:lnTo>
                    <a:pt x="2735" y="5984"/>
                  </a:lnTo>
                  <a:lnTo>
                    <a:pt x="2613" y="6374"/>
                  </a:lnTo>
                  <a:lnTo>
                    <a:pt x="2516" y="6765"/>
                  </a:lnTo>
                  <a:lnTo>
                    <a:pt x="2491" y="6838"/>
                  </a:lnTo>
                  <a:lnTo>
                    <a:pt x="2442" y="6912"/>
                  </a:lnTo>
                  <a:lnTo>
                    <a:pt x="2369" y="6936"/>
                  </a:lnTo>
                  <a:lnTo>
                    <a:pt x="2296" y="6961"/>
                  </a:lnTo>
                  <a:lnTo>
                    <a:pt x="2247" y="6961"/>
                  </a:lnTo>
                  <a:lnTo>
                    <a:pt x="2149" y="6912"/>
                  </a:lnTo>
                  <a:lnTo>
                    <a:pt x="2076" y="6863"/>
                  </a:lnTo>
                  <a:lnTo>
                    <a:pt x="2052" y="6765"/>
                  </a:lnTo>
                  <a:lnTo>
                    <a:pt x="2052" y="6668"/>
                  </a:lnTo>
                  <a:lnTo>
                    <a:pt x="2100" y="6374"/>
                  </a:lnTo>
                  <a:lnTo>
                    <a:pt x="2174" y="6106"/>
                  </a:lnTo>
                  <a:lnTo>
                    <a:pt x="2271" y="5837"/>
                  </a:lnTo>
                  <a:lnTo>
                    <a:pt x="2369" y="5593"/>
                  </a:lnTo>
                  <a:lnTo>
                    <a:pt x="2491" y="5349"/>
                  </a:lnTo>
                  <a:lnTo>
                    <a:pt x="2613" y="5129"/>
                  </a:lnTo>
                  <a:lnTo>
                    <a:pt x="2760" y="4933"/>
                  </a:lnTo>
                  <a:lnTo>
                    <a:pt x="2906" y="4738"/>
                  </a:lnTo>
                  <a:lnTo>
                    <a:pt x="3077" y="4567"/>
                  </a:lnTo>
                  <a:lnTo>
                    <a:pt x="3248" y="4396"/>
                  </a:lnTo>
                  <a:lnTo>
                    <a:pt x="3444" y="4250"/>
                  </a:lnTo>
                  <a:lnTo>
                    <a:pt x="3663" y="4128"/>
                  </a:lnTo>
                  <a:lnTo>
                    <a:pt x="3883" y="4030"/>
                  </a:lnTo>
                  <a:lnTo>
                    <a:pt x="4103" y="3932"/>
                  </a:lnTo>
                  <a:lnTo>
                    <a:pt x="4347" y="3859"/>
                  </a:lnTo>
                  <a:lnTo>
                    <a:pt x="4616" y="3810"/>
                  </a:lnTo>
                  <a:close/>
                  <a:moveTo>
                    <a:pt x="6374" y="0"/>
                  </a:moveTo>
                  <a:lnTo>
                    <a:pt x="6008" y="293"/>
                  </a:lnTo>
                  <a:lnTo>
                    <a:pt x="6301" y="953"/>
                  </a:lnTo>
                  <a:lnTo>
                    <a:pt x="7083" y="2687"/>
                  </a:lnTo>
                  <a:lnTo>
                    <a:pt x="6619" y="2662"/>
                  </a:lnTo>
                  <a:lnTo>
                    <a:pt x="6179" y="2638"/>
                  </a:lnTo>
                  <a:lnTo>
                    <a:pt x="5373" y="2516"/>
                  </a:lnTo>
                  <a:lnTo>
                    <a:pt x="4592" y="2516"/>
                  </a:lnTo>
                  <a:lnTo>
                    <a:pt x="4421" y="2540"/>
                  </a:lnTo>
                  <a:lnTo>
                    <a:pt x="4225" y="2589"/>
                  </a:lnTo>
                  <a:lnTo>
                    <a:pt x="4030" y="2662"/>
                  </a:lnTo>
                  <a:lnTo>
                    <a:pt x="3834" y="2735"/>
                  </a:lnTo>
                  <a:lnTo>
                    <a:pt x="3419" y="2955"/>
                  </a:lnTo>
                  <a:lnTo>
                    <a:pt x="3004" y="3175"/>
                  </a:lnTo>
                  <a:lnTo>
                    <a:pt x="2638" y="3444"/>
                  </a:lnTo>
                  <a:lnTo>
                    <a:pt x="2271" y="3712"/>
                  </a:lnTo>
                  <a:lnTo>
                    <a:pt x="1929" y="4030"/>
                  </a:lnTo>
                  <a:lnTo>
                    <a:pt x="1612" y="4347"/>
                  </a:lnTo>
                  <a:lnTo>
                    <a:pt x="1319" y="4689"/>
                  </a:lnTo>
                  <a:lnTo>
                    <a:pt x="1075" y="5056"/>
                  </a:lnTo>
                  <a:lnTo>
                    <a:pt x="830" y="5446"/>
                  </a:lnTo>
                  <a:lnTo>
                    <a:pt x="611" y="5862"/>
                  </a:lnTo>
                  <a:lnTo>
                    <a:pt x="440" y="6301"/>
                  </a:lnTo>
                  <a:lnTo>
                    <a:pt x="293" y="6741"/>
                  </a:lnTo>
                  <a:lnTo>
                    <a:pt x="171" y="7205"/>
                  </a:lnTo>
                  <a:lnTo>
                    <a:pt x="73" y="7693"/>
                  </a:lnTo>
                  <a:lnTo>
                    <a:pt x="24" y="8206"/>
                  </a:lnTo>
                  <a:lnTo>
                    <a:pt x="0" y="8719"/>
                  </a:lnTo>
                  <a:lnTo>
                    <a:pt x="24" y="9256"/>
                  </a:lnTo>
                  <a:lnTo>
                    <a:pt x="73" y="9794"/>
                  </a:lnTo>
                  <a:lnTo>
                    <a:pt x="171" y="10307"/>
                  </a:lnTo>
                  <a:lnTo>
                    <a:pt x="293" y="10795"/>
                  </a:lnTo>
                  <a:lnTo>
                    <a:pt x="464" y="11308"/>
                  </a:lnTo>
                  <a:lnTo>
                    <a:pt x="659" y="11772"/>
                  </a:lnTo>
                  <a:lnTo>
                    <a:pt x="879" y="12236"/>
                  </a:lnTo>
                  <a:lnTo>
                    <a:pt x="1123" y="12676"/>
                  </a:lnTo>
                  <a:lnTo>
                    <a:pt x="1392" y="13091"/>
                  </a:lnTo>
                  <a:lnTo>
                    <a:pt x="1710" y="13506"/>
                  </a:lnTo>
                  <a:lnTo>
                    <a:pt x="2027" y="13872"/>
                  </a:lnTo>
                  <a:lnTo>
                    <a:pt x="2393" y="14239"/>
                  </a:lnTo>
                  <a:lnTo>
                    <a:pt x="2760" y="14581"/>
                  </a:lnTo>
                  <a:lnTo>
                    <a:pt x="3151" y="14874"/>
                  </a:lnTo>
                  <a:lnTo>
                    <a:pt x="3590" y="15167"/>
                  </a:lnTo>
                  <a:lnTo>
                    <a:pt x="4030" y="15411"/>
                  </a:lnTo>
                  <a:lnTo>
                    <a:pt x="4225" y="15509"/>
                  </a:lnTo>
                  <a:lnTo>
                    <a:pt x="4421" y="15582"/>
                  </a:lnTo>
                  <a:lnTo>
                    <a:pt x="4640" y="15631"/>
                  </a:lnTo>
                  <a:lnTo>
                    <a:pt x="5275" y="15631"/>
                  </a:lnTo>
                  <a:lnTo>
                    <a:pt x="5739" y="15558"/>
                  </a:lnTo>
                  <a:lnTo>
                    <a:pt x="6668" y="15362"/>
                  </a:lnTo>
                  <a:lnTo>
                    <a:pt x="7132" y="15289"/>
                  </a:lnTo>
                  <a:lnTo>
                    <a:pt x="7376" y="15264"/>
                  </a:lnTo>
                  <a:lnTo>
                    <a:pt x="7864" y="15264"/>
                  </a:lnTo>
                  <a:lnTo>
                    <a:pt x="8108" y="15289"/>
                  </a:lnTo>
                  <a:lnTo>
                    <a:pt x="8597" y="15362"/>
                  </a:lnTo>
                  <a:lnTo>
                    <a:pt x="9549" y="15558"/>
                  </a:lnTo>
                  <a:lnTo>
                    <a:pt x="9989" y="15606"/>
                  </a:lnTo>
                  <a:lnTo>
                    <a:pt x="10209" y="15631"/>
                  </a:lnTo>
                  <a:lnTo>
                    <a:pt x="10429" y="15631"/>
                  </a:lnTo>
                  <a:lnTo>
                    <a:pt x="10648" y="15606"/>
                  </a:lnTo>
                  <a:lnTo>
                    <a:pt x="10868" y="15558"/>
                  </a:lnTo>
                  <a:lnTo>
                    <a:pt x="11064" y="15484"/>
                  </a:lnTo>
                  <a:lnTo>
                    <a:pt x="11283" y="15387"/>
                  </a:lnTo>
                  <a:lnTo>
                    <a:pt x="11723" y="15142"/>
                  </a:lnTo>
                  <a:lnTo>
                    <a:pt x="12114" y="14849"/>
                  </a:lnTo>
                  <a:lnTo>
                    <a:pt x="12529" y="14532"/>
                  </a:lnTo>
                  <a:lnTo>
                    <a:pt x="12895" y="14214"/>
                  </a:lnTo>
                  <a:lnTo>
                    <a:pt x="13237" y="13848"/>
                  </a:lnTo>
                  <a:lnTo>
                    <a:pt x="13555" y="13457"/>
                  </a:lnTo>
                  <a:lnTo>
                    <a:pt x="13872" y="13066"/>
                  </a:lnTo>
                  <a:lnTo>
                    <a:pt x="14141" y="12651"/>
                  </a:lnTo>
                  <a:lnTo>
                    <a:pt x="14385" y="12212"/>
                  </a:lnTo>
                  <a:lnTo>
                    <a:pt x="14605" y="11748"/>
                  </a:lnTo>
                  <a:lnTo>
                    <a:pt x="14800" y="11283"/>
                  </a:lnTo>
                  <a:lnTo>
                    <a:pt x="14947" y="10795"/>
                  </a:lnTo>
                  <a:lnTo>
                    <a:pt x="15069" y="10282"/>
                  </a:lnTo>
                  <a:lnTo>
                    <a:pt x="15167" y="9769"/>
                  </a:lnTo>
                  <a:lnTo>
                    <a:pt x="15216" y="9256"/>
                  </a:lnTo>
                  <a:lnTo>
                    <a:pt x="15240" y="8719"/>
                  </a:lnTo>
                  <a:lnTo>
                    <a:pt x="15216" y="8182"/>
                  </a:lnTo>
                  <a:lnTo>
                    <a:pt x="15167" y="7669"/>
                  </a:lnTo>
                  <a:lnTo>
                    <a:pt x="15069" y="7180"/>
                  </a:lnTo>
                  <a:lnTo>
                    <a:pt x="14947" y="6692"/>
                  </a:lnTo>
                  <a:lnTo>
                    <a:pt x="14776" y="6252"/>
                  </a:lnTo>
                  <a:lnTo>
                    <a:pt x="14605" y="5813"/>
                  </a:lnTo>
                  <a:lnTo>
                    <a:pt x="14385" y="5398"/>
                  </a:lnTo>
                  <a:lnTo>
                    <a:pt x="14141" y="5007"/>
                  </a:lnTo>
                  <a:lnTo>
                    <a:pt x="13848" y="4616"/>
                  </a:lnTo>
                  <a:lnTo>
                    <a:pt x="13555" y="4274"/>
                  </a:lnTo>
                  <a:lnTo>
                    <a:pt x="13213" y="3957"/>
                  </a:lnTo>
                  <a:lnTo>
                    <a:pt x="12871" y="3639"/>
                  </a:lnTo>
                  <a:lnTo>
                    <a:pt x="12505" y="3370"/>
                  </a:lnTo>
                  <a:lnTo>
                    <a:pt x="12089" y="3102"/>
                  </a:lnTo>
                  <a:lnTo>
                    <a:pt x="11674" y="2858"/>
                  </a:lnTo>
                  <a:lnTo>
                    <a:pt x="11259" y="2662"/>
                  </a:lnTo>
                  <a:lnTo>
                    <a:pt x="11064" y="2589"/>
                  </a:lnTo>
                  <a:lnTo>
                    <a:pt x="10893" y="2540"/>
                  </a:lnTo>
                  <a:lnTo>
                    <a:pt x="10697" y="2516"/>
                  </a:lnTo>
                  <a:lnTo>
                    <a:pt x="10526" y="2491"/>
                  </a:lnTo>
                  <a:lnTo>
                    <a:pt x="10111" y="2491"/>
                  </a:lnTo>
                  <a:lnTo>
                    <a:pt x="9696" y="2516"/>
                  </a:lnTo>
                  <a:lnTo>
                    <a:pt x="8841" y="2613"/>
                  </a:lnTo>
                  <a:lnTo>
                    <a:pt x="8426" y="2662"/>
                  </a:lnTo>
                  <a:lnTo>
                    <a:pt x="7986" y="2687"/>
                  </a:lnTo>
                  <a:lnTo>
                    <a:pt x="63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2D050"/>
                </a:solidFill>
              </a:endParaRPr>
            </a:p>
          </p:txBody>
        </p:sp>
      </p:grpSp>
      <p:sp>
        <p:nvSpPr>
          <p:cNvPr id="10" name="Google Shape;475;p38">
            <a:extLst>
              <a:ext uri="{FF2B5EF4-FFF2-40B4-BE49-F238E27FC236}">
                <a16:creationId xmlns:a16="http://schemas.microsoft.com/office/drawing/2014/main" id="{B5F918AA-6A88-4525-A584-8D6FA9C84F32}"/>
              </a:ext>
            </a:extLst>
          </p:cNvPr>
          <p:cNvSpPr/>
          <p:nvPr/>
        </p:nvSpPr>
        <p:spPr>
          <a:xfrm>
            <a:off x="1981200" y="2246513"/>
            <a:ext cx="981992" cy="735706"/>
          </a:xfrm>
          <a:custGeom>
            <a:avLst/>
            <a:gdLst/>
            <a:ahLst/>
            <a:cxnLst/>
            <a:rect l="l" t="t" r="r" b="b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11" name="Google Shape;360;p38">
            <a:extLst>
              <a:ext uri="{FF2B5EF4-FFF2-40B4-BE49-F238E27FC236}">
                <a16:creationId xmlns:a16="http://schemas.microsoft.com/office/drawing/2014/main" id="{B6C5ED0E-EF00-4AF2-ADE2-8E4D8157CD18}"/>
              </a:ext>
            </a:extLst>
          </p:cNvPr>
          <p:cNvGrpSpPr/>
          <p:nvPr/>
        </p:nvGrpSpPr>
        <p:grpSpPr>
          <a:xfrm>
            <a:off x="6144492" y="2186681"/>
            <a:ext cx="879764" cy="816383"/>
            <a:chOff x="6660750" y="298550"/>
            <a:chExt cx="396900" cy="396300"/>
          </a:xfrm>
          <a:solidFill>
            <a:srgbClr val="92D050"/>
          </a:solidFill>
        </p:grpSpPr>
        <p:sp>
          <p:nvSpPr>
            <p:cNvPr id="12" name="Google Shape;361;p38">
              <a:extLst>
                <a:ext uri="{FF2B5EF4-FFF2-40B4-BE49-F238E27FC236}">
                  <a16:creationId xmlns:a16="http://schemas.microsoft.com/office/drawing/2014/main" id="{A42FAEED-1386-4609-9CA3-5F74B4D15353}"/>
                </a:ext>
              </a:extLst>
            </p:cNvPr>
            <p:cNvSpPr/>
            <p:nvPr/>
          </p:nvSpPr>
          <p:spPr>
            <a:xfrm>
              <a:off x="6660750" y="298550"/>
              <a:ext cx="396900" cy="396300"/>
            </a:xfrm>
            <a:custGeom>
              <a:avLst/>
              <a:gdLst/>
              <a:ahLst/>
              <a:cxnLst/>
              <a:rect l="l" t="t" r="r" b="b"/>
              <a:pathLst>
                <a:path w="15876" h="15852" extrusionOk="0">
                  <a:moveTo>
                    <a:pt x="8304" y="978"/>
                  </a:moveTo>
                  <a:lnTo>
                    <a:pt x="8646" y="1002"/>
                  </a:lnTo>
                  <a:lnTo>
                    <a:pt x="8988" y="1051"/>
                  </a:lnTo>
                  <a:lnTo>
                    <a:pt x="9330" y="1100"/>
                  </a:lnTo>
                  <a:lnTo>
                    <a:pt x="9672" y="1198"/>
                  </a:lnTo>
                  <a:lnTo>
                    <a:pt x="10014" y="1271"/>
                  </a:lnTo>
                  <a:lnTo>
                    <a:pt x="10332" y="1393"/>
                  </a:lnTo>
                  <a:lnTo>
                    <a:pt x="10649" y="1515"/>
                  </a:lnTo>
                  <a:lnTo>
                    <a:pt x="10942" y="1662"/>
                  </a:lnTo>
                  <a:lnTo>
                    <a:pt x="11260" y="1808"/>
                  </a:lnTo>
                  <a:lnTo>
                    <a:pt x="11553" y="1979"/>
                  </a:lnTo>
                  <a:lnTo>
                    <a:pt x="11821" y="2150"/>
                  </a:lnTo>
                  <a:lnTo>
                    <a:pt x="12090" y="2346"/>
                  </a:lnTo>
                  <a:lnTo>
                    <a:pt x="12359" y="2565"/>
                  </a:lnTo>
                  <a:lnTo>
                    <a:pt x="12603" y="2785"/>
                  </a:lnTo>
                  <a:lnTo>
                    <a:pt x="12847" y="3005"/>
                  </a:lnTo>
                  <a:lnTo>
                    <a:pt x="13091" y="3249"/>
                  </a:lnTo>
                  <a:lnTo>
                    <a:pt x="13311" y="3493"/>
                  </a:lnTo>
                  <a:lnTo>
                    <a:pt x="13507" y="3762"/>
                  </a:lnTo>
                  <a:lnTo>
                    <a:pt x="13702" y="4031"/>
                  </a:lnTo>
                  <a:lnTo>
                    <a:pt x="13897" y="4324"/>
                  </a:lnTo>
                  <a:lnTo>
                    <a:pt x="14044" y="4617"/>
                  </a:lnTo>
                  <a:lnTo>
                    <a:pt x="14215" y="4910"/>
                  </a:lnTo>
                  <a:lnTo>
                    <a:pt x="14337" y="5227"/>
                  </a:lnTo>
                  <a:lnTo>
                    <a:pt x="14483" y="5545"/>
                  </a:lnTo>
                  <a:lnTo>
                    <a:pt x="14581" y="5862"/>
                  </a:lnTo>
                  <a:lnTo>
                    <a:pt x="14679" y="6180"/>
                  </a:lnTo>
                  <a:lnTo>
                    <a:pt x="14752" y="6522"/>
                  </a:lnTo>
                  <a:lnTo>
                    <a:pt x="14825" y="6864"/>
                  </a:lnTo>
                  <a:lnTo>
                    <a:pt x="14850" y="7206"/>
                  </a:lnTo>
                  <a:lnTo>
                    <a:pt x="14899" y="7572"/>
                  </a:lnTo>
                  <a:lnTo>
                    <a:pt x="14899" y="7938"/>
                  </a:lnTo>
                  <a:lnTo>
                    <a:pt x="14899" y="8280"/>
                  </a:lnTo>
                  <a:lnTo>
                    <a:pt x="14850" y="8647"/>
                  </a:lnTo>
                  <a:lnTo>
                    <a:pt x="14825" y="8989"/>
                  </a:lnTo>
                  <a:lnTo>
                    <a:pt x="14752" y="9331"/>
                  </a:lnTo>
                  <a:lnTo>
                    <a:pt x="14679" y="9672"/>
                  </a:lnTo>
                  <a:lnTo>
                    <a:pt x="14581" y="9990"/>
                  </a:lnTo>
                  <a:lnTo>
                    <a:pt x="14483" y="10307"/>
                  </a:lnTo>
                  <a:lnTo>
                    <a:pt x="14337" y="10625"/>
                  </a:lnTo>
                  <a:lnTo>
                    <a:pt x="14215" y="10942"/>
                  </a:lnTo>
                  <a:lnTo>
                    <a:pt x="14044" y="11236"/>
                  </a:lnTo>
                  <a:lnTo>
                    <a:pt x="13897" y="11529"/>
                  </a:lnTo>
                  <a:lnTo>
                    <a:pt x="13702" y="11822"/>
                  </a:lnTo>
                  <a:lnTo>
                    <a:pt x="13507" y="12090"/>
                  </a:lnTo>
                  <a:lnTo>
                    <a:pt x="13311" y="12359"/>
                  </a:lnTo>
                  <a:lnTo>
                    <a:pt x="13091" y="12603"/>
                  </a:lnTo>
                  <a:lnTo>
                    <a:pt x="12847" y="12847"/>
                  </a:lnTo>
                  <a:lnTo>
                    <a:pt x="12603" y="13067"/>
                  </a:lnTo>
                  <a:lnTo>
                    <a:pt x="12359" y="13287"/>
                  </a:lnTo>
                  <a:lnTo>
                    <a:pt x="12090" y="13507"/>
                  </a:lnTo>
                  <a:lnTo>
                    <a:pt x="11821" y="13702"/>
                  </a:lnTo>
                  <a:lnTo>
                    <a:pt x="11553" y="13873"/>
                  </a:lnTo>
                  <a:lnTo>
                    <a:pt x="11260" y="14044"/>
                  </a:lnTo>
                  <a:lnTo>
                    <a:pt x="10942" y="14191"/>
                  </a:lnTo>
                  <a:lnTo>
                    <a:pt x="10649" y="14337"/>
                  </a:lnTo>
                  <a:lnTo>
                    <a:pt x="10332" y="14459"/>
                  </a:lnTo>
                  <a:lnTo>
                    <a:pt x="10014" y="14581"/>
                  </a:lnTo>
                  <a:lnTo>
                    <a:pt x="9672" y="14655"/>
                  </a:lnTo>
                  <a:lnTo>
                    <a:pt x="9330" y="14752"/>
                  </a:lnTo>
                  <a:lnTo>
                    <a:pt x="8988" y="14801"/>
                  </a:lnTo>
                  <a:lnTo>
                    <a:pt x="8646" y="14850"/>
                  </a:lnTo>
                  <a:lnTo>
                    <a:pt x="8304" y="14875"/>
                  </a:lnTo>
                  <a:lnTo>
                    <a:pt x="7572" y="14875"/>
                  </a:lnTo>
                  <a:lnTo>
                    <a:pt x="7230" y="14850"/>
                  </a:lnTo>
                  <a:lnTo>
                    <a:pt x="6888" y="14801"/>
                  </a:lnTo>
                  <a:lnTo>
                    <a:pt x="6546" y="14752"/>
                  </a:lnTo>
                  <a:lnTo>
                    <a:pt x="6204" y="14655"/>
                  </a:lnTo>
                  <a:lnTo>
                    <a:pt x="5862" y="14581"/>
                  </a:lnTo>
                  <a:lnTo>
                    <a:pt x="5545" y="14459"/>
                  </a:lnTo>
                  <a:lnTo>
                    <a:pt x="5227" y="14337"/>
                  </a:lnTo>
                  <a:lnTo>
                    <a:pt x="4934" y="14191"/>
                  </a:lnTo>
                  <a:lnTo>
                    <a:pt x="4617" y="14044"/>
                  </a:lnTo>
                  <a:lnTo>
                    <a:pt x="4324" y="13873"/>
                  </a:lnTo>
                  <a:lnTo>
                    <a:pt x="4055" y="13702"/>
                  </a:lnTo>
                  <a:lnTo>
                    <a:pt x="3786" y="13507"/>
                  </a:lnTo>
                  <a:lnTo>
                    <a:pt x="3518" y="13287"/>
                  </a:lnTo>
                  <a:lnTo>
                    <a:pt x="3273" y="13067"/>
                  </a:lnTo>
                  <a:lnTo>
                    <a:pt x="3029" y="12847"/>
                  </a:lnTo>
                  <a:lnTo>
                    <a:pt x="2785" y="12603"/>
                  </a:lnTo>
                  <a:lnTo>
                    <a:pt x="2565" y="12359"/>
                  </a:lnTo>
                  <a:lnTo>
                    <a:pt x="2370" y="12090"/>
                  </a:lnTo>
                  <a:lnTo>
                    <a:pt x="2174" y="11822"/>
                  </a:lnTo>
                  <a:lnTo>
                    <a:pt x="1979" y="11529"/>
                  </a:lnTo>
                  <a:lnTo>
                    <a:pt x="1832" y="11236"/>
                  </a:lnTo>
                  <a:lnTo>
                    <a:pt x="1661" y="10942"/>
                  </a:lnTo>
                  <a:lnTo>
                    <a:pt x="1539" y="10625"/>
                  </a:lnTo>
                  <a:lnTo>
                    <a:pt x="1393" y="10307"/>
                  </a:lnTo>
                  <a:lnTo>
                    <a:pt x="1295" y="9990"/>
                  </a:lnTo>
                  <a:lnTo>
                    <a:pt x="1197" y="9672"/>
                  </a:lnTo>
                  <a:lnTo>
                    <a:pt x="1124" y="9331"/>
                  </a:lnTo>
                  <a:lnTo>
                    <a:pt x="1051" y="8989"/>
                  </a:lnTo>
                  <a:lnTo>
                    <a:pt x="1026" y="8647"/>
                  </a:lnTo>
                  <a:lnTo>
                    <a:pt x="978" y="8280"/>
                  </a:lnTo>
                  <a:lnTo>
                    <a:pt x="978" y="7938"/>
                  </a:lnTo>
                  <a:lnTo>
                    <a:pt x="978" y="7572"/>
                  </a:lnTo>
                  <a:lnTo>
                    <a:pt x="1026" y="7206"/>
                  </a:lnTo>
                  <a:lnTo>
                    <a:pt x="1051" y="6864"/>
                  </a:lnTo>
                  <a:lnTo>
                    <a:pt x="1124" y="6522"/>
                  </a:lnTo>
                  <a:lnTo>
                    <a:pt x="1197" y="6180"/>
                  </a:lnTo>
                  <a:lnTo>
                    <a:pt x="1295" y="5862"/>
                  </a:lnTo>
                  <a:lnTo>
                    <a:pt x="1393" y="5545"/>
                  </a:lnTo>
                  <a:lnTo>
                    <a:pt x="1539" y="5227"/>
                  </a:lnTo>
                  <a:lnTo>
                    <a:pt x="1661" y="4910"/>
                  </a:lnTo>
                  <a:lnTo>
                    <a:pt x="1832" y="4617"/>
                  </a:lnTo>
                  <a:lnTo>
                    <a:pt x="1979" y="4324"/>
                  </a:lnTo>
                  <a:lnTo>
                    <a:pt x="2174" y="4031"/>
                  </a:lnTo>
                  <a:lnTo>
                    <a:pt x="2370" y="3762"/>
                  </a:lnTo>
                  <a:lnTo>
                    <a:pt x="2565" y="3493"/>
                  </a:lnTo>
                  <a:lnTo>
                    <a:pt x="2785" y="3249"/>
                  </a:lnTo>
                  <a:lnTo>
                    <a:pt x="3029" y="3005"/>
                  </a:lnTo>
                  <a:lnTo>
                    <a:pt x="3273" y="2785"/>
                  </a:lnTo>
                  <a:lnTo>
                    <a:pt x="3518" y="2565"/>
                  </a:lnTo>
                  <a:lnTo>
                    <a:pt x="3786" y="2346"/>
                  </a:lnTo>
                  <a:lnTo>
                    <a:pt x="4055" y="2150"/>
                  </a:lnTo>
                  <a:lnTo>
                    <a:pt x="4324" y="1979"/>
                  </a:lnTo>
                  <a:lnTo>
                    <a:pt x="4617" y="1808"/>
                  </a:lnTo>
                  <a:lnTo>
                    <a:pt x="4934" y="1662"/>
                  </a:lnTo>
                  <a:lnTo>
                    <a:pt x="5227" y="1515"/>
                  </a:lnTo>
                  <a:lnTo>
                    <a:pt x="5545" y="1393"/>
                  </a:lnTo>
                  <a:lnTo>
                    <a:pt x="5862" y="1271"/>
                  </a:lnTo>
                  <a:lnTo>
                    <a:pt x="6204" y="1198"/>
                  </a:lnTo>
                  <a:lnTo>
                    <a:pt x="6546" y="1100"/>
                  </a:lnTo>
                  <a:lnTo>
                    <a:pt x="6888" y="1051"/>
                  </a:lnTo>
                  <a:lnTo>
                    <a:pt x="7230" y="1002"/>
                  </a:lnTo>
                  <a:lnTo>
                    <a:pt x="7572" y="978"/>
                  </a:lnTo>
                  <a:close/>
                  <a:moveTo>
                    <a:pt x="7523" y="1"/>
                  </a:moveTo>
                  <a:lnTo>
                    <a:pt x="7132" y="25"/>
                  </a:lnTo>
                  <a:lnTo>
                    <a:pt x="6741" y="74"/>
                  </a:lnTo>
                  <a:lnTo>
                    <a:pt x="6351" y="147"/>
                  </a:lnTo>
                  <a:lnTo>
                    <a:pt x="5960" y="245"/>
                  </a:lnTo>
                  <a:lnTo>
                    <a:pt x="5569" y="343"/>
                  </a:lnTo>
                  <a:lnTo>
                    <a:pt x="5203" y="465"/>
                  </a:lnTo>
                  <a:lnTo>
                    <a:pt x="4861" y="611"/>
                  </a:lnTo>
                  <a:lnTo>
                    <a:pt x="4494" y="782"/>
                  </a:lnTo>
                  <a:lnTo>
                    <a:pt x="4153" y="953"/>
                  </a:lnTo>
                  <a:lnTo>
                    <a:pt x="3835" y="1149"/>
                  </a:lnTo>
                  <a:lnTo>
                    <a:pt x="3493" y="1344"/>
                  </a:lnTo>
                  <a:lnTo>
                    <a:pt x="3200" y="1564"/>
                  </a:lnTo>
                  <a:lnTo>
                    <a:pt x="2883" y="1808"/>
                  </a:lnTo>
                  <a:lnTo>
                    <a:pt x="2614" y="2052"/>
                  </a:lnTo>
                  <a:lnTo>
                    <a:pt x="2321" y="2321"/>
                  </a:lnTo>
                  <a:lnTo>
                    <a:pt x="2077" y="2590"/>
                  </a:lnTo>
                  <a:lnTo>
                    <a:pt x="1808" y="2883"/>
                  </a:lnTo>
                  <a:lnTo>
                    <a:pt x="1588" y="3176"/>
                  </a:lnTo>
                  <a:lnTo>
                    <a:pt x="1368" y="3493"/>
                  </a:lnTo>
                  <a:lnTo>
                    <a:pt x="1149" y="3811"/>
                  </a:lnTo>
                  <a:lnTo>
                    <a:pt x="953" y="4153"/>
                  </a:lnTo>
                  <a:lnTo>
                    <a:pt x="782" y="4495"/>
                  </a:lnTo>
                  <a:lnTo>
                    <a:pt x="636" y="4837"/>
                  </a:lnTo>
                  <a:lnTo>
                    <a:pt x="489" y="5203"/>
                  </a:lnTo>
                  <a:lnTo>
                    <a:pt x="367" y="5569"/>
                  </a:lnTo>
                  <a:lnTo>
                    <a:pt x="245" y="5936"/>
                  </a:lnTo>
                  <a:lnTo>
                    <a:pt x="172" y="6326"/>
                  </a:lnTo>
                  <a:lnTo>
                    <a:pt x="98" y="6717"/>
                  </a:lnTo>
                  <a:lnTo>
                    <a:pt x="49" y="7108"/>
                  </a:lnTo>
                  <a:lnTo>
                    <a:pt x="25" y="7523"/>
                  </a:lnTo>
                  <a:lnTo>
                    <a:pt x="1" y="7938"/>
                  </a:lnTo>
                  <a:lnTo>
                    <a:pt x="25" y="8329"/>
                  </a:lnTo>
                  <a:lnTo>
                    <a:pt x="49" y="8744"/>
                  </a:lnTo>
                  <a:lnTo>
                    <a:pt x="98" y="9135"/>
                  </a:lnTo>
                  <a:lnTo>
                    <a:pt x="172" y="9526"/>
                  </a:lnTo>
                  <a:lnTo>
                    <a:pt x="245" y="9917"/>
                  </a:lnTo>
                  <a:lnTo>
                    <a:pt x="367" y="10283"/>
                  </a:lnTo>
                  <a:lnTo>
                    <a:pt x="489" y="10649"/>
                  </a:lnTo>
                  <a:lnTo>
                    <a:pt x="636" y="11016"/>
                  </a:lnTo>
                  <a:lnTo>
                    <a:pt x="782" y="11358"/>
                  </a:lnTo>
                  <a:lnTo>
                    <a:pt x="953" y="11700"/>
                  </a:lnTo>
                  <a:lnTo>
                    <a:pt x="1149" y="12041"/>
                  </a:lnTo>
                  <a:lnTo>
                    <a:pt x="1368" y="12359"/>
                  </a:lnTo>
                  <a:lnTo>
                    <a:pt x="1588" y="12676"/>
                  </a:lnTo>
                  <a:lnTo>
                    <a:pt x="1808" y="12970"/>
                  </a:lnTo>
                  <a:lnTo>
                    <a:pt x="2077" y="13263"/>
                  </a:lnTo>
                  <a:lnTo>
                    <a:pt x="2321" y="13531"/>
                  </a:lnTo>
                  <a:lnTo>
                    <a:pt x="2614" y="13800"/>
                  </a:lnTo>
                  <a:lnTo>
                    <a:pt x="2883" y="14044"/>
                  </a:lnTo>
                  <a:lnTo>
                    <a:pt x="3200" y="14288"/>
                  </a:lnTo>
                  <a:lnTo>
                    <a:pt x="3493" y="14508"/>
                  </a:lnTo>
                  <a:lnTo>
                    <a:pt x="3835" y="14704"/>
                  </a:lnTo>
                  <a:lnTo>
                    <a:pt x="4153" y="14899"/>
                  </a:lnTo>
                  <a:lnTo>
                    <a:pt x="4494" y="15070"/>
                  </a:lnTo>
                  <a:lnTo>
                    <a:pt x="4861" y="15241"/>
                  </a:lnTo>
                  <a:lnTo>
                    <a:pt x="5203" y="15387"/>
                  </a:lnTo>
                  <a:lnTo>
                    <a:pt x="5569" y="15510"/>
                  </a:lnTo>
                  <a:lnTo>
                    <a:pt x="5960" y="15607"/>
                  </a:lnTo>
                  <a:lnTo>
                    <a:pt x="6351" y="15705"/>
                  </a:lnTo>
                  <a:lnTo>
                    <a:pt x="6741" y="15778"/>
                  </a:lnTo>
                  <a:lnTo>
                    <a:pt x="7132" y="15827"/>
                  </a:lnTo>
                  <a:lnTo>
                    <a:pt x="7523" y="15851"/>
                  </a:lnTo>
                  <a:lnTo>
                    <a:pt x="8353" y="15851"/>
                  </a:lnTo>
                  <a:lnTo>
                    <a:pt x="8744" y="15827"/>
                  </a:lnTo>
                  <a:lnTo>
                    <a:pt x="9135" y="15778"/>
                  </a:lnTo>
                  <a:lnTo>
                    <a:pt x="9526" y="15705"/>
                  </a:lnTo>
                  <a:lnTo>
                    <a:pt x="9916" y="15607"/>
                  </a:lnTo>
                  <a:lnTo>
                    <a:pt x="10307" y="15510"/>
                  </a:lnTo>
                  <a:lnTo>
                    <a:pt x="10673" y="15387"/>
                  </a:lnTo>
                  <a:lnTo>
                    <a:pt x="11015" y="15241"/>
                  </a:lnTo>
                  <a:lnTo>
                    <a:pt x="11382" y="15070"/>
                  </a:lnTo>
                  <a:lnTo>
                    <a:pt x="11724" y="14899"/>
                  </a:lnTo>
                  <a:lnTo>
                    <a:pt x="12041" y="14704"/>
                  </a:lnTo>
                  <a:lnTo>
                    <a:pt x="12383" y="14508"/>
                  </a:lnTo>
                  <a:lnTo>
                    <a:pt x="12676" y="14288"/>
                  </a:lnTo>
                  <a:lnTo>
                    <a:pt x="12994" y="14044"/>
                  </a:lnTo>
                  <a:lnTo>
                    <a:pt x="13262" y="13800"/>
                  </a:lnTo>
                  <a:lnTo>
                    <a:pt x="13555" y="13531"/>
                  </a:lnTo>
                  <a:lnTo>
                    <a:pt x="13800" y="13263"/>
                  </a:lnTo>
                  <a:lnTo>
                    <a:pt x="14068" y="12970"/>
                  </a:lnTo>
                  <a:lnTo>
                    <a:pt x="14288" y="12676"/>
                  </a:lnTo>
                  <a:lnTo>
                    <a:pt x="14508" y="12359"/>
                  </a:lnTo>
                  <a:lnTo>
                    <a:pt x="14728" y="12041"/>
                  </a:lnTo>
                  <a:lnTo>
                    <a:pt x="14923" y="11700"/>
                  </a:lnTo>
                  <a:lnTo>
                    <a:pt x="15094" y="11358"/>
                  </a:lnTo>
                  <a:lnTo>
                    <a:pt x="15241" y="11016"/>
                  </a:lnTo>
                  <a:lnTo>
                    <a:pt x="15387" y="10649"/>
                  </a:lnTo>
                  <a:lnTo>
                    <a:pt x="15509" y="10283"/>
                  </a:lnTo>
                  <a:lnTo>
                    <a:pt x="15631" y="9917"/>
                  </a:lnTo>
                  <a:lnTo>
                    <a:pt x="15705" y="9526"/>
                  </a:lnTo>
                  <a:lnTo>
                    <a:pt x="15778" y="9135"/>
                  </a:lnTo>
                  <a:lnTo>
                    <a:pt x="15827" y="8744"/>
                  </a:lnTo>
                  <a:lnTo>
                    <a:pt x="15851" y="8329"/>
                  </a:lnTo>
                  <a:lnTo>
                    <a:pt x="15876" y="7938"/>
                  </a:lnTo>
                  <a:lnTo>
                    <a:pt x="15851" y="7523"/>
                  </a:lnTo>
                  <a:lnTo>
                    <a:pt x="15827" y="7108"/>
                  </a:lnTo>
                  <a:lnTo>
                    <a:pt x="15778" y="6717"/>
                  </a:lnTo>
                  <a:lnTo>
                    <a:pt x="15705" y="6326"/>
                  </a:lnTo>
                  <a:lnTo>
                    <a:pt x="15631" y="5936"/>
                  </a:lnTo>
                  <a:lnTo>
                    <a:pt x="15509" y="5569"/>
                  </a:lnTo>
                  <a:lnTo>
                    <a:pt x="15387" y="5203"/>
                  </a:lnTo>
                  <a:lnTo>
                    <a:pt x="15241" y="4837"/>
                  </a:lnTo>
                  <a:lnTo>
                    <a:pt x="15094" y="4495"/>
                  </a:lnTo>
                  <a:lnTo>
                    <a:pt x="14923" y="4153"/>
                  </a:lnTo>
                  <a:lnTo>
                    <a:pt x="14728" y="3811"/>
                  </a:lnTo>
                  <a:lnTo>
                    <a:pt x="14508" y="3493"/>
                  </a:lnTo>
                  <a:lnTo>
                    <a:pt x="14288" y="3176"/>
                  </a:lnTo>
                  <a:lnTo>
                    <a:pt x="14068" y="2883"/>
                  </a:lnTo>
                  <a:lnTo>
                    <a:pt x="13800" y="2590"/>
                  </a:lnTo>
                  <a:lnTo>
                    <a:pt x="13555" y="2321"/>
                  </a:lnTo>
                  <a:lnTo>
                    <a:pt x="13262" y="2052"/>
                  </a:lnTo>
                  <a:lnTo>
                    <a:pt x="12994" y="1808"/>
                  </a:lnTo>
                  <a:lnTo>
                    <a:pt x="12676" y="1564"/>
                  </a:lnTo>
                  <a:lnTo>
                    <a:pt x="12383" y="1344"/>
                  </a:lnTo>
                  <a:lnTo>
                    <a:pt x="12041" y="1149"/>
                  </a:lnTo>
                  <a:lnTo>
                    <a:pt x="11724" y="953"/>
                  </a:lnTo>
                  <a:lnTo>
                    <a:pt x="11382" y="782"/>
                  </a:lnTo>
                  <a:lnTo>
                    <a:pt x="11015" y="611"/>
                  </a:lnTo>
                  <a:lnTo>
                    <a:pt x="10673" y="465"/>
                  </a:lnTo>
                  <a:lnTo>
                    <a:pt x="10307" y="343"/>
                  </a:lnTo>
                  <a:lnTo>
                    <a:pt x="9916" y="245"/>
                  </a:lnTo>
                  <a:lnTo>
                    <a:pt x="9526" y="147"/>
                  </a:lnTo>
                  <a:lnTo>
                    <a:pt x="9135" y="74"/>
                  </a:lnTo>
                  <a:lnTo>
                    <a:pt x="8744" y="25"/>
                  </a:lnTo>
                  <a:lnTo>
                    <a:pt x="83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" name="Google Shape;362;p38">
              <a:extLst>
                <a:ext uri="{FF2B5EF4-FFF2-40B4-BE49-F238E27FC236}">
                  <a16:creationId xmlns:a16="http://schemas.microsoft.com/office/drawing/2014/main" id="{74411E07-0E8E-48D6-B6E9-91DE37A423D8}"/>
                </a:ext>
              </a:extLst>
            </p:cNvPr>
            <p:cNvSpPr/>
            <p:nvPr/>
          </p:nvSpPr>
          <p:spPr>
            <a:xfrm>
              <a:off x="6697400" y="335200"/>
              <a:ext cx="323625" cy="323025"/>
            </a:xfrm>
            <a:custGeom>
              <a:avLst/>
              <a:gdLst/>
              <a:ahLst/>
              <a:cxnLst/>
              <a:rect l="l" t="t" r="r" b="b"/>
              <a:pathLst>
                <a:path w="12945" h="12921" extrusionOk="0">
                  <a:moveTo>
                    <a:pt x="6472" y="1319"/>
                  </a:moveTo>
                  <a:lnTo>
                    <a:pt x="6545" y="1344"/>
                  </a:lnTo>
                  <a:lnTo>
                    <a:pt x="6619" y="1368"/>
                  </a:lnTo>
                  <a:lnTo>
                    <a:pt x="6741" y="1441"/>
                  </a:lnTo>
                  <a:lnTo>
                    <a:pt x="6838" y="1563"/>
                  </a:lnTo>
                  <a:lnTo>
                    <a:pt x="6863" y="1637"/>
                  </a:lnTo>
                  <a:lnTo>
                    <a:pt x="6863" y="1710"/>
                  </a:lnTo>
                  <a:lnTo>
                    <a:pt x="6863" y="6301"/>
                  </a:lnTo>
                  <a:lnTo>
                    <a:pt x="9061" y="8475"/>
                  </a:lnTo>
                  <a:lnTo>
                    <a:pt x="9110" y="8548"/>
                  </a:lnTo>
                  <a:lnTo>
                    <a:pt x="9134" y="8622"/>
                  </a:lnTo>
                  <a:lnTo>
                    <a:pt x="9159" y="8768"/>
                  </a:lnTo>
                  <a:lnTo>
                    <a:pt x="9134" y="8915"/>
                  </a:lnTo>
                  <a:lnTo>
                    <a:pt x="9110" y="8988"/>
                  </a:lnTo>
                  <a:lnTo>
                    <a:pt x="9061" y="9037"/>
                  </a:lnTo>
                  <a:lnTo>
                    <a:pt x="8988" y="9086"/>
                  </a:lnTo>
                  <a:lnTo>
                    <a:pt x="8914" y="9135"/>
                  </a:lnTo>
                  <a:lnTo>
                    <a:pt x="8768" y="9159"/>
                  </a:lnTo>
                  <a:lnTo>
                    <a:pt x="8621" y="9135"/>
                  </a:lnTo>
                  <a:lnTo>
                    <a:pt x="8548" y="9086"/>
                  </a:lnTo>
                  <a:lnTo>
                    <a:pt x="8499" y="9037"/>
                  </a:lnTo>
                  <a:lnTo>
                    <a:pt x="6203" y="6741"/>
                  </a:lnTo>
                  <a:lnTo>
                    <a:pt x="6130" y="6595"/>
                  </a:lnTo>
                  <a:lnTo>
                    <a:pt x="6081" y="6472"/>
                  </a:lnTo>
                  <a:lnTo>
                    <a:pt x="6081" y="1710"/>
                  </a:lnTo>
                  <a:lnTo>
                    <a:pt x="6081" y="1637"/>
                  </a:lnTo>
                  <a:lnTo>
                    <a:pt x="6106" y="1563"/>
                  </a:lnTo>
                  <a:lnTo>
                    <a:pt x="6203" y="1441"/>
                  </a:lnTo>
                  <a:lnTo>
                    <a:pt x="6326" y="1368"/>
                  </a:lnTo>
                  <a:lnTo>
                    <a:pt x="6399" y="1344"/>
                  </a:lnTo>
                  <a:lnTo>
                    <a:pt x="6472" y="1319"/>
                  </a:lnTo>
                  <a:close/>
                  <a:moveTo>
                    <a:pt x="6228" y="0"/>
                  </a:moveTo>
                  <a:lnTo>
                    <a:pt x="5862" y="25"/>
                  </a:lnTo>
                  <a:lnTo>
                    <a:pt x="5495" y="74"/>
                  </a:lnTo>
                  <a:lnTo>
                    <a:pt x="5129" y="122"/>
                  </a:lnTo>
                  <a:lnTo>
                    <a:pt x="4787" y="220"/>
                  </a:lnTo>
                  <a:lnTo>
                    <a:pt x="4445" y="318"/>
                  </a:lnTo>
                  <a:lnTo>
                    <a:pt x="4103" y="440"/>
                  </a:lnTo>
                  <a:lnTo>
                    <a:pt x="3761" y="586"/>
                  </a:lnTo>
                  <a:lnTo>
                    <a:pt x="3444" y="733"/>
                  </a:lnTo>
                  <a:lnTo>
                    <a:pt x="3639" y="1050"/>
                  </a:lnTo>
                  <a:lnTo>
                    <a:pt x="3663" y="1148"/>
                  </a:lnTo>
                  <a:lnTo>
                    <a:pt x="3663" y="1246"/>
                  </a:lnTo>
                  <a:lnTo>
                    <a:pt x="3615" y="1344"/>
                  </a:lnTo>
                  <a:lnTo>
                    <a:pt x="3541" y="1392"/>
                  </a:lnTo>
                  <a:lnTo>
                    <a:pt x="3493" y="1417"/>
                  </a:lnTo>
                  <a:lnTo>
                    <a:pt x="3370" y="1417"/>
                  </a:lnTo>
                  <a:lnTo>
                    <a:pt x="3297" y="1392"/>
                  </a:lnTo>
                  <a:lnTo>
                    <a:pt x="3248" y="1368"/>
                  </a:lnTo>
                  <a:lnTo>
                    <a:pt x="3224" y="1295"/>
                  </a:lnTo>
                  <a:lnTo>
                    <a:pt x="3028" y="977"/>
                  </a:lnTo>
                  <a:lnTo>
                    <a:pt x="2735" y="1197"/>
                  </a:lnTo>
                  <a:lnTo>
                    <a:pt x="2442" y="1417"/>
                  </a:lnTo>
                  <a:lnTo>
                    <a:pt x="2174" y="1637"/>
                  </a:lnTo>
                  <a:lnTo>
                    <a:pt x="1905" y="1881"/>
                  </a:lnTo>
                  <a:lnTo>
                    <a:pt x="1661" y="2150"/>
                  </a:lnTo>
                  <a:lnTo>
                    <a:pt x="1417" y="2418"/>
                  </a:lnTo>
                  <a:lnTo>
                    <a:pt x="1197" y="2711"/>
                  </a:lnTo>
                  <a:lnTo>
                    <a:pt x="1001" y="3029"/>
                  </a:lnTo>
                  <a:lnTo>
                    <a:pt x="1319" y="3200"/>
                  </a:lnTo>
                  <a:lnTo>
                    <a:pt x="1392" y="3273"/>
                  </a:lnTo>
                  <a:lnTo>
                    <a:pt x="1441" y="3346"/>
                  </a:lnTo>
                  <a:lnTo>
                    <a:pt x="1441" y="3444"/>
                  </a:lnTo>
                  <a:lnTo>
                    <a:pt x="1417" y="3542"/>
                  </a:lnTo>
                  <a:lnTo>
                    <a:pt x="1368" y="3590"/>
                  </a:lnTo>
                  <a:lnTo>
                    <a:pt x="1319" y="3639"/>
                  </a:lnTo>
                  <a:lnTo>
                    <a:pt x="1246" y="3664"/>
                  </a:lnTo>
                  <a:lnTo>
                    <a:pt x="1123" y="3664"/>
                  </a:lnTo>
                  <a:lnTo>
                    <a:pt x="1075" y="3639"/>
                  </a:lnTo>
                  <a:lnTo>
                    <a:pt x="757" y="3444"/>
                  </a:lnTo>
                  <a:lnTo>
                    <a:pt x="586" y="3761"/>
                  </a:lnTo>
                  <a:lnTo>
                    <a:pt x="464" y="4079"/>
                  </a:lnTo>
                  <a:lnTo>
                    <a:pt x="342" y="4421"/>
                  </a:lnTo>
                  <a:lnTo>
                    <a:pt x="220" y="4763"/>
                  </a:lnTo>
                  <a:lnTo>
                    <a:pt x="147" y="5129"/>
                  </a:lnTo>
                  <a:lnTo>
                    <a:pt x="73" y="5471"/>
                  </a:lnTo>
                  <a:lnTo>
                    <a:pt x="24" y="5837"/>
                  </a:lnTo>
                  <a:lnTo>
                    <a:pt x="0" y="6228"/>
                  </a:lnTo>
                  <a:lnTo>
                    <a:pt x="659" y="6228"/>
                  </a:lnTo>
                  <a:lnTo>
                    <a:pt x="757" y="6277"/>
                  </a:lnTo>
                  <a:lnTo>
                    <a:pt x="806" y="6375"/>
                  </a:lnTo>
                  <a:lnTo>
                    <a:pt x="806" y="6472"/>
                  </a:lnTo>
                  <a:lnTo>
                    <a:pt x="806" y="6546"/>
                  </a:lnTo>
                  <a:lnTo>
                    <a:pt x="757" y="6643"/>
                  </a:lnTo>
                  <a:lnTo>
                    <a:pt x="659" y="6692"/>
                  </a:lnTo>
                  <a:lnTo>
                    <a:pt x="562" y="6717"/>
                  </a:lnTo>
                  <a:lnTo>
                    <a:pt x="0" y="6717"/>
                  </a:lnTo>
                  <a:lnTo>
                    <a:pt x="24" y="7083"/>
                  </a:lnTo>
                  <a:lnTo>
                    <a:pt x="73" y="7449"/>
                  </a:lnTo>
                  <a:lnTo>
                    <a:pt x="147" y="7791"/>
                  </a:lnTo>
                  <a:lnTo>
                    <a:pt x="220" y="8158"/>
                  </a:lnTo>
                  <a:lnTo>
                    <a:pt x="342" y="8500"/>
                  </a:lnTo>
                  <a:lnTo>
                    <a:pt x="464" y="8841"/>
                  </a:lnTo>
                  <a:lnTo>
                    <a:pt x="586" y="9159"/>
                  </a:lnTo>
                  <a:lnTo>
                    <a:pt x="757" y="9476"/>
                  </a:lnTo>
                  <a:lnTo>
                    <a:pt x="1075" y="9305"/>
                  </a:lnTo>
                  <a:lnTo>
                    <a:pt x="1172" y="9257"/>
                  </a:lnTo>
                  <a:lnTo>
                    <a:pt x="1270" y="9281"/>
                  </a:lnTo>
                  <a:lnTo>
                    <a:pt x="1343" y="9305"/>
                  </a:lnTo>
                  <a:lnTo>
                    <a:pt x="1417" y="9379"/>
                  </a:lnTo>
                  <a:lnTo>
                    <a:pt x="1441" y="9476"/>
                  </a:lnTo>
                  <a:lnTo>
                    <a:pt x="1441" y="9574"/>
                  </a:lnTo>
                  <a:lnTo>
                    <a:pt x="1392" y="9647"/>
                  </a:lnTo>
                  <a:lnTo>
                    <a:pt x="1319" y="9721"/>
                  </a:lnTo>
                  <a:lnTo>
                    <a:pt x="1001" y="9892"/>
                  </a:lnTo>
                  <a:lnTo>
                    <a:pt x="1197" y="10209"/>
                  </a:lnTo>
                  <a:lnTo>
                    <a:pt x="1417" y="10502"/>
                  </a:lnTo>
                  <a:lnTo>
                    <a:pt x="1661" y="10771"/>
                  </a:lnTo>
                  <a:lnTo>
                    <a:pt x="1905" y="11040"/>
                  </a:lnTo>
                  <a:lnTo>
                    <a:pt x="2174" y="11284"/>
                  </a:lnTo>
                  <a:lnTo>
                    <a:pt x="2442" y="11504"/>
                  </a:lnTo>
                  <a:lnTo>
                    <a:pt x="2735" y="11723"/>
                  </a:lnTo>
                  <a:lnTo>
                    <a:pt x="3028" y="11943"/>
                  </a:lnTo>
                  <a:lnTo>
                    <a:pt x="3224" y="11626"/>
                  </a:lnTo>
                  <a:lnTo>
                    <a:pt x="3273" y="11552"/>
                  </a:lnTo>
                  <a:lnTo>
                    <a:pt x="3370" y="11504"/>
                  </a:lnTo>
                  <a:lnTo>
                    <a:pt x="3468" y="11504"/>
                  </a:lnTo>
                  <a:lnTo>
                    <a:pt x="3541" y="11528"/>
                  </a:lnTo>
                  <a:lnTo>
                    <a:pt x="3615" y="11601"/>
                  </a:lnTo>
                  <a:lnTo>
                    <a:pt x="3663" y="11675"/>
                  </a:lnTo>
                  <a:lnTo>
                    <a:pt x="3663" y="11772"/>
                  </a:lnTo>
                  <a:lnTo>
                    <a:pt x="3639" y="11870"/>
                  </a:lnTo>
                  <a:lnTo>
                    <a:pt x="3444" y="12187"/>
                  </a:lnTo>
                  <a:lnTo>
                    <a:pt x="3761" y="12334"/>
                  </a:lnTo>
                  <a:lnTo>
                    <a:pt x="4103" y="12480"/>
                  </a:lnTo>
                  <a:lnTo>
                    <a:pt x="4445" y="12603"/>
                  </a:lnTo>
                  <a:lnTo>
                    <a:pt x="4787" y="12700"/>
                  </a:lnTo>
                  <a:lnTo>
                    <a:pt x="5129" y="12798"/>
                  </a:lnTo>
                  <a:lnTo>
                    <a:pt x="5495" y="12847"/>
                  </a:lnTo>
                  <a:lnTo>
                    <a:pt x="5862" y="12896"/>
                  </a:lnTo>
                  <a:lnTo>
                    <a:pt x="6228" y="12920"/>
                  </a:lnTo>
                  <a:lnTo>
                    <a:pt x="6228" y="12358"/>
                  </a:lnTo>
                  <a:lnTo>
                    <a:pt x="6252" y="12261"/>
                  </a:lnTo>
                  <a:lnTo>
                    <a:pt x="6301" y="12187"/>
                  </a:lnTo>
                  <a:lnTo>
                    <a:pt x="6374" y="12139"/>
                  </a:lnTo>
                  <a:lnTo>
                    <a:pt x="6472" y="12114"/>
                  </a:lnTo>
                  <a:lnTo>
                    <a:pt x="6570" y="12139"/>
                  </a:lnTo>
                  <a:lnTo>
                    <a:pt x="6643" y="12187"/>
                  </a:lnTo>
                  <a:lnTo>
                    <a:pt x="6692" y="12261"/>
                  </a:lnTo>
                  <a:lnTo>
                    <a:pt x="6716" y="12358"/>
                  </a:lnTo>
                  <a:lnTo>
                    <a:pt x="6716" y="12920"/>
                  </a:lnTo>
                  <a:lnTo>
                    <a:pt x="7083" y="12896"/>
                  </a:lnTo>
                  <a:lnTo>
                    <a:pt x="7449" y="12847"/>
                  </a:lnTo>
                  <a:lnTo>
                    <a:pt x="7815" y="12798"/>
                  </a:lnTo>
                  <a:lnTo>
                    <a:pt x="8157" y="12700"/>
                  </a:lnTo>
                  <a:lnTo>
                    <a:pt x="8499" y="12603"/>
                  </a:lnTo>
                  <a:lnTo>
                    <a:pt x="8841" y="12480"/>
                  </a:lnTo>
                  <a:lnTo>
                    <a:pt x="9183" y="12334"/>
                  </a:lnTo>
                  <a:lnTo>
                    <a:pt x="9501" y="12187"/>
                  </a:lnTo>
                  <a:lnTo>
                    <a:pt x="9305" y="11870"/>
                  </a:lnTo>
                  <a:lnTo>
                    <a:pt x="9281" y="11772"/>
                  </a:lnTo>
                  <a:lnTo>
                    <a:pt x="9281" y="11675"/>
                  </a:lnTo>
                  <a:lnTo>
                    <a:pt x="9330" y="11601"/>
                  </a:lnTo>
                  <a:lnTo>
                    <a:pt x="9403" y="11528"/>
                  </a:lnTo>
                  <a:lnTo>
                    <a:pt x="9476" y="11504"/>
                  </a:lnTo>
                  <a:lnTo>
                    <a:pt x="9574" y="11504"/>
                  </a:lnTo>
                  <a:lnTo>
                    <a:pt x="9672" y="11552"/>
                  </a:lnTo>
                  <a:lnTo>
                    <a:pt x="9720" y="11626"/>
                  </a:lnTo>
                  <a:lnTo>
                    <a:pt x="9916" y="11943"/>
                  </a:lnTo>
                  <a:lnTo>
                    <a:pt x="10209" y="11723"/>
                  </a:lnTo>
                  <a:lnTo>
                    <a:pt x="10502" y="11504"/>
                  </a:lnTo>
                  <a:lnTo>
                    <a:pt x="10771" y="11284"/>
                  </a:lnTo>
                  <a:lnTo>
                    <a:pt x="11039" y="11040"/>
                  </a:lnTo>
                  <a:lnTo>
                    <a:pt x="11283" y="10771"/>
                  </a:lnTo>
                  <a:lnTo>
                    <a:pt x="11528" y="10502"/>
                  </a:lnTo>
                  <a:lnTo>
                    <a:pt x="11747" y="10209"/>
                  </a:lnTo>
                  <a:lnTo>
                    <a:pt x="11943" y="9892"/>
                  </a:lnTo>
                  <a:lnTo>
                    <a:pt x="11625" y="9721"/>
                  </a:lnTo>
                  <a:lnTo>
                    <a:pt x="11552" y="9647"/>
                  </a:lnTo>
                  <a:lnTo>
                    <a:pt x="11503" y="9574"/>
                  </a:lnTo>
                  <a:lnTo>
                    <a:pt x="11503" y="9476"/>
                  </a:lnTo>
                  <a:lnTo>
                    <a:pt x="11528" y="9379"/>
                  </a:lnTo>
                  <a:lnTo>
                    <a:pt x="11601" y="9305"/>
                  </a:lnTo>
                  <a:lnTo>
                    <a:pt x="11674" y="9281"/>
                  </a:lnTo>
                  <a:lnTo>
                    <a:pt x="11772" y="9257"/>
                  </a:lnTo>
                  <a:lnTo>
                    <a:pt x="11870" y="9305"/>
                  </a:lnTo>
                  <a:lnTo>
                    <a:pt x="12187" y="9476"/>
                  </a:lnTo>
                  <a:lnTo>
                    <a:pt x="12358" y="9159"/>
                  </a:lnTo>
                  <a:lnTo>
                    <a:pt x="12480" y="8841"/>
                  </a:lnTo>
                  <a:lnTo>
                    <a:pt x="12602" y="8500"/>
                  </a:lnTo>
                  <a:lnTo>
                    <a:pt x="12724" y="8158"/>
                  </a:lnTo>
                  <a:lnTo>
                    <a:pt x="12798" y="7791"/>
                  </a:lnTo>
                  <a:lnTo>
                    <a:pt x="12871" y="7449"/>
                  </a:lnTo>
                  <a:lnTo>
                    <a:pt x="12920" y="7083"/>
                  </a:lnTo>
                  <a:lnTo>
                    <a:pt x="12944" y="6717"/>
                  </a:lnTo>
                  <a:lnTo>
                    <a:pt x="12382" y="6717"/>
                  </a:lnTo>
                  <a:lnTo>
                    <a:pt x="12285" y="6692"/>
                  </a:lnTo>
                  <a:lnTo>
                    <a:pt x="12187" y="6643"/>
                  </a:lnTo>
                  <a:lnTo>
                    <a:pt x="12138" y="6546"/>
                  </a:lnTo>
                  <a:lnTo>
                    <a:pt x="12138" y="6472"/>
                  </a:lnTo>
                  <a:lnTo>
                    <a:pt x="12138" y="6375"/>
                  </a:lnTo>
                  <a:lnTo>
                    <a:pt x="12187" y="6277"/>
                  </a:lnTo>
                  <a:lnTo>
                    <a:pt x="12285" y="6228"/>
                  </a:lnTo>
                  <a:lnTo>
                    <a:pt x="12944" y="6228"/>
                  </a:lnTo>
                  <a:lnTo>
                    <a:pt x="12920" y="5837"/>
                  </a:lnTo>
                  <a:lnTo>
                    <a:pt x="12871" y="5471"/>
                  </a:lnTo>
                  <a:lnTo>
                    <a:pt x="12798" y="5129"/>
                  </a:lnTo>
                  <a:lnTo>
                    <a:pt x="12724" y="4763"/>
                  </a:lnTo>
                  <a:lnTo>
                    <a:pt x="12602" y="4421"/>
                  </a:lnTo>
                  <a:lnTo>
                    <a:pt x="12480" y="4079"/>
                  </a:lnTo>
                  <a:lnTo>
                    <a:pt x="12358" y="3761"/>
                  </a:lnTo>
                  <a:lnTo>
                    <a:pt x="12187" y="3444"/>
                  </a:lnTo>
                  <a:lnTo>
                    <a:pt x="11870" y="3639"/>
                  </a:lnTo>
                  <a:lnTo>
                    <a:pt x="11821" y="3664"/>
                  </a:lnTo>
                  <a:lnTo>
                    <a:pt x="11699" y="3664"/>
                  </a:lnTo>
                  <a:lnTo>
                    <a:pt x="11625" y="3639"/>
                  </a:lnTo>
                  <a:lnTo>
                    <a:pt x="11577" y="3590"/>
                  </a:lnTo>
                  <a:lnTo>
                    <a:pt x="11528" y="3542"/>
                  </a:lnTo>
                  <a:lnTo>
                    <a:pt x="11503" y="3444"/>
                  </a:lnTo>
                  <a:lnTo>
                    <a:pt x="11503" y="3346"/>
                  </a:lnTo>
                  <a:lnTo>
                    <a:pt x="11552" y="3273"/>
                  </a:lnTo>
                  <a:lnTo>
                    <a:pt x="11625" y="3200"/>
                  </a:lnTo>
                  <a:lnTo>
                    <a:pt x="11943" y="3029"/>
                  </a:lnTo>
                  <a:lnTo>
                    <a:pt x="11747" y="2711"/>
                  </a:lnTo>
                  <a:lnTo>
                    <a:pt x="11528" y="2418"/>
                  </a:lnTo>
                  <a:lnTo>
                    <a:pt x="11283" y="2150"/>
                  </a:lnTo>
                  <a:lnTo>
                    <a:pt x="11039" y="1881"/>
                  </a:lnTo>
                  <a:lnTo>
                    <a:pt x="10771" y="1637"/>
                  </a:lnTo>
                  <a:lnTo>
                    <a:pt x="10502" y="1417"/>
                  </a:lnTo>
                  <a:lnTo>
                    <a:pt x="10209" y="1197"/>
                  </a:lnTo>
                  <a:lnTo>
                    <a:pt x="9916" y="977"/>
                  </a:lnTo>
                  <a:lnTo>
                    <a:pt x="9720" y="1295"/>
                  </a:lnTo>
                  <a:lnTo>
                    <a:pt x="9696" y="1368"/>
                  </a:lnTo>
                  <a:lnTo>
                    <a:pt x="9647" y="1392"/>
                  </a:lnTo>
                  <a:lnTo>
                    <a:pt x="9574" y="1417"/>
                  </a:lnTo>
                  <a:lnTo>
                    <a:pt x="9452" y="1417"/>
                  </a:lnTo>
                  <a:lnTo>
                    <a:pt x="9403" y="1392"/>
                  </a:lnTo>
                  <a:lnTo>
                    <a:pt x="9330" y="1344"/>
                  </a:lnTo>
                  <a:lnTo>
                    <a:pt x="9281" y="1246"/>
                  </a:lnTo>
                  <a:lnTo>
                    <a:pt x="9281" y="1148"/>
                  </a:lnTo>
                  <a:lnTo>
                    <a:pt x="9305" y="1050"/>
                  </a:lnTo>
                  <a:lnTo>
                    <a:pt x="9501" y="733"/>
                  </a:lnTo>
                  <a:lnTo>
                    <a:pt x="9183" y="586"/>
                  </a:lnTo>
                  <a:lnTo>
                    <a:pt x="8841" y="440"/>
                  </a:lnTo>
                  <a:lnTo>
                    <a:pt x="8499" y="318"/>
                  </a:lnTo>
                  <a:lnTo>
                    <a:pt x="8157" y="220"/>
                  </a:lnTo>
                  <a:lnTo>
                    <a:pt x="7815" y="122"/>
                  </a:lnTo>
                  <a:lnTo>
                    <a:pt x="7449" y="74"/>
                  </a:lnTo>
                  <a:lnTo>
                    <a:pt x="7083" y="25"/>
                  </a:lnTo>
                  <a:lnTo>
                    <a:pt x="6716" y="0"/>
                  </a:lnTo>
                  <a:lnTo>
                    <a:pt x="6716" y="562"/>
                  </a:lnTo>
                  <a:lnTo>
                    <a:pt x="6692" y="660"/>
                  </a:lnTo>
                  <a:lnTo>
                    <a:pt x="6643" y="733"/>
                  </a:lnTo>
                  <a:lnTo>
                    <a:pt x="6570" y="782"/>
                  </a:lnTo>
                  <a:lnTo>
                    <a:pt x="6472" y="806"/>
                  </a:lnTo>
                  <a:lnTo>
                    <a:pt x="6374" y="782"/>
                  </a:lnTo>
                  <a:lnTo>
                    <a:pt x="6301" y="733"/>
                  </a:lnTo>
                  <a:lnTo>
                    <a:pt x="6252" y="660"/>
                  </a:lnTo>
                  <a:lnTo>
                    <a:pt x="6228" y="562"/>
                  </a:lnTo>
                  <a:lnTo>
                    <a:pt x="62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D5ED192-76AA-4391-86E7-D920F0F61F36}"/>
              </a:ext>
            </a:extLst>
          </p:cNvPr>
          <p:cNvSpPr txBox="1"/>
          <p:nvPr/>
        </p:nvSpPr>
        <p:spPr>
          <a:xfrm>
            <a:off x="1118440" y="1214459"/>
            <a:ext cx="6795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Food from the Bar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is an anti-hunger campaign organized by individual legal communities to support their local food banks.</a:t>
            </a:r>
          </a:p>
          <a:p>
            <a:pPr algn="ctr"/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D3C19-DDDD-4A02-BEAC-8817C7076852}"/>
              </a:ext>
            </a:extLst>
          </p:cNvPr>
          <p:cNvSpPr txBox="1"/>
          <p:nvPr/>
        </p:nvSpPr>
        <p:spPr>
          <a:xfrm>
            <a:off x="1981200" y="3165764"/>
            <a:ext cx="98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Financial Donations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89C71E-84E8-4127-BBAF-393A81737A23}"/>
              </a:ext>
            </a:extLst>
          </p:cNvPr>
          <p:cNvSpPr txBox="1"/>
          <p:nvPr/>
        </p:nvSpPr>
        <p:spPr>
          <a:xfrm>
            <a:off x="4025271" y="3158243"/>
            <a:ext cx="98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Food Donations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E429D1-1E53-4124-BFBD-9B373B46D5CB}"/>
              </a:ext>
            </a:extLst>
          </p:cNvPr>
          <p:cNvSpPr txBox="1"/>
          <p:nvPr/>
        </p:nvSpPr>
        <p:spPr>
          <a:xfrm>
            <a:off x="6093378" y="3140225"/>
            <a:ext cx="981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Volunteer Hours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20DF08-960B-42F0-A6E8-87F690E934F0}"/>
              </a:ext>
            </a:extLst>
          </p:cNvPr>
          <p:cNvSpPr txBox="1"/>
          <p:nvPr/>
        </p:nvSpPr>
        <p:spPr>
          <a:xfrm>
            <a:off x="1168313" y="4031672"/>
            <a:ext cx="6681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9E00"/>
                </a:solidFill>
              </a:rPr>
              <a:t>“Friendly competition” makes it work (and </a:t>
            </a:r>
            <a:r>
              <a:rPr lang="en-US" sz="2400" b="1">
                <a:solidFill>
                  <a:srgbClr val="FF9E00"/>
                </a:solidFill>
              </a:rPr>
              <a:t>makes it fun) </a:t>
            </a:r>
            <a:endParaRPr lang="en-US" sz="2400" b="1" dirty="0">
              <a:solidFill>
                <a:srgbClr val="FF9E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42B61B-24A1-4EC8-B1BE-E5962D5A2871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2FEA9-8127-4175-807F-133AE2F51CF3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B772C-6DC0-4AE3-B0E1-804B590B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43" y="514350"/>
            <a:ext cx="6198022" cy="4114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485690" y="837283"/>
            <a:ext cx="2432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E00"/>
                </a:solidFill>
                <a:latin typeface="Droid Serif"/>
              </a:rPr>
              <a:t>Galveston, TX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also began its program in </a:t>
            </a:r>
            <a:r>
              <a:rPr lang="en-US" sz="2000" b="1" dirty="0">
                <a:solidFill>
                  <a:srgbClr val="FF9E00"/>
                </a:solidFill>
                <a:latin typeface="Droid Serif"/>
              </a:rPr>
              <a:t>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87" y="2404701"/>
            <a:ext cx="2432475" cy="85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585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2FEA9-8127-4175-807F-133AE2F51CF3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B772C-6DC0-4AE3-B0E1-804B590B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43" y="514350"/>
            <a:ext cx="6198022" cy="41147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655994" y="961347"/>
            <a:ext cx="231789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E00"/>
                </a:solidFill>
                <a:latin typeface="Droid Serif"/>
              </a:rPr>
              <a:t>Other California cities: </a:t>
            </a:r>
          </a:p>
          <a:p>
            <a:pPr algn="ctr"/>
            <a:endParaRPr lang="en-US" sz="2000" b="1" dirty="0">
              <a:solidFill>
                <a:srgbClr val="FF9E00"/>
              </a:solidFill>
              <a:latin typeface="Droid Serif"/>
            </a:endParaRPr>
          </a:p>
          <a:p>
            <a:pPr algn="ctr"/>
            <a:r>
              <a:rPr lang="en-US" sz="2000" b="1" dirty="0">
                <a:solidFill>
                  <a:srgbClr val="FF9E00"/>
                </a:solidFill>
                <a:latin typeface="Droid Serif"/>
              </a:rPr>
              <a:t>Sacramento</a:t>
            </a:r>
            <a:br>
              <a:rPr lang="en-US" sz="2000" b="1" dirty="0">
                <a:solidFill>
                  <a:srgbClr val="FF9E00"/>
                </a:solidFill>
                <a:latin typeface="Droid Serif"/>
              </a:rPr>
            </a:br>
            <a:endParaRPr lang="en-US" sz="2000" b="1" dirty="0">
              <a:solidFill>
                <a:srgbClr val="FF9E00"/>
              </a:solidFill>
              <a:latin typeface="Droid Serif"/>
            </a:endParaRPr>
          </a:p>
          <a:p>
            <a:pPr algn="ctr"/>
            <a:r>
              <a:rPr lang="en-US" sz="2000" b="1" dirty="0">
                <a:solidFill>
                  <a:srgbClr val="FF9E00"/>
                </a:solidFill>
                <a:latin typeface="Droid Serif"/>
              </a:rPr>
              <a:t>Alameda County</a:t>
            </a:r>
          </a:p>
          <a:p>
            <a:pPr algn="ctr"/>
            <a:endParaRPr lang="en-US" sz="2000" b="1" dirty="0">
              <a:solidFill>
                <a:srgbClr val="FF9E00"/>
              </a:solidFill>
              <a:latin typeface="Droid Serif"/>
            </a:endParaRPr>
          </a:p>
          <a:p>
            <a:pPr algn="ctr"/>
            <a:r>
              <a:rPr lang="en-US" sz="2000" b="1" dirty="0">
                <a:solidFill>
                  <a:srgbClr val="FF9E00"/>
                </a:solidFill>
                <a:latin typeface="Droid Serif"/>
              </a:rPr>
              <a:t>Marin County</a:t>
            </a:r>
          </a:p>
          <a:p>
            <a:pPr algn="ctr"/>
            <a:endParaRPr lang="en-US" sz="2000" b="1" dirty="0">
              <a:solidFill>
                <a:srgbClr val="FF9E00"/>
              </a:solidFill>
              <a:latin typeface="Droid Serif"/>
            </a:endParaRPr>
          </a:p>
          <a:p>
            <a:pPr algn="ctr"/>
            <a:endParaRPr lang="en-US" sz="2000" dirty="0">
              <a:solidFill>
                <a:schemeClr val="tx2">
                  <a:lumMod val="50000"/>
                </a:schemeClr>
              </a:solidFill>
              <a:latin typeface="Droid Serif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0D1422-8E80-45B7-99BB-F5E8C8552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976" y="1672681"/>
            <a:ext cx="1048481" cy="58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16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2FEA9-8127-4175-807F-133AE2F51CF3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B772C-6DC0-4AE3-B0E1-804B590B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43" y="514350"/>
            <a:ext cx="6198022" cy="4114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487767" y="1170299"/>
            <a:ext cx="2432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9E00"/>
                </a:solidFill>
                <a:latin typeface="Droid Serif"/>
              </a:rPr>
              <a:t>Orange County, CA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is the latest program. It began in </a:t>
            </a:r>
            <a:r>
              <a:rPr lang="en-US" sz="2000" b="1" dirty="0">
                <a:solidFill>
                  <a:srgbClr val="FF9E00"/>
                </a:solidFill>
                <a:latin typeface="Droid Serif"/>
              </a:rPr>
              <a:t>2017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.</a:t>
            </a:r>
            <a:endParaRPr lang="en-US" sz="2000" b="1" dirty="0">
              <a:solidFill>
                <a:srgbClr val="FF9E00"/>
              </a:solidFill>
              <a:latin typeface="Droid Serif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E7466-ADC9-4A67-AB60-384D33E59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58" y="2617806"/>
            <a:ext cx="1942502" cy="170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905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72FEA9-8127-4175-807F-133AE2F51CF3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B772C-6DC0-4AE3-B0E1-804B590B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043" y="514350"/>
            <a:ext cx="6198022" cy="41147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435207" y="1879251"/>
            <a:ext cx="24326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Join Us and Turn Your State </a:t>
            </a:r>
            <a:r>
              <a:rPr lang="en-US" sz="2800" b="1" dirty="0">
                <a:solidFill>
                  <a:srgbClr val="92D050"/>
                </a:solidFill>
                <a:latin typeface="Droid Serif"/>
              </a:rPr>
              <a:t>GREEN!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447" y="1727929"/>
            <a:ext cx="1062280" cy="56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521" y="2409516"/>
            <a:ext cx="48942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56" y="1741932"/>
            <a:ext cx="8540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25" y="1376808"/>
            <a:ext cx="1098547" cy="73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10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ctrTitle"/>
          </p:nvPr>
        </p:nvSpPr>
        <p:spPr>
          <a:xfrm>
            <a:off x="1933075" y="2469856"/>
            <a:ext cx="52776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How does it work? </a:t>
            </a:r>
            <a:endParaRPr b="1" dirty="0"/>
          </a:p>
        </p:txBody>
      </p:sp>
      <p:sp>
        <p:nvSpPr>
          <p:cNvPr id="83" name="Google Shape;83;p15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pSp>
        <p:nvGrpSpPr>
          <p:cNvPr id="6" name="Google Shape;471;p38">
            <a:extLst>
              <a:ext uri="{FF2B5EF4-FFF2-40B4-BE49-F238E27FC236}">
                <a16:creationId xmlns:a16="http://schemas.microsoft.com/office/drawing/2014/main" id="{9705A659-6F82-4606-97A7-508384EC1ACD}"/>
              </a:ext>
            </a:extLst>
          </p:cNvPr>
          <p:cNvGrpSpPr/>
          <p:nvPr/>
        </p:nvGrpSpPr>
        <p:grpSpPr>
          <a:xfrm>
            <a:off x="4267750" y="528407"/>
            <a:ext cx="608499" cy="593145"/>
            <a:chOff x="3955900" y="2984500"/>
            <a:chExt cx="414000" cy="422525"/>
          </a:xfrm>
          <a:solidFill>
            <a:srgbClr val="FF9E00"/>
          </a:solidFill>
        </p:grpSpPr>
        <p:sp>
          <p:nvSpPr>
            <p:cNvPr id="7" name="Google Shape;472;p38">
              <a:extLst>
                <a:ext uri="{FF2B5EF4-FFF2-40B4-BE49-F238E27FC236}">
                  <a16:creationId xmlns:a16="http://schemas.microsoft.com/office/drawing/2014/main" id="{DB92F613-A386-4736-8C58-FF03143DA319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" name="Google Shape;473;p38">
              <a:extLst>
                <a:ext uri="{FF2B5EF4-FFF2-40B4-BE49-F238E27FC236}">
                  <a16:creationId xmlns:a16="http://schemas.microsoft.com/office/drawing/2014/main" id="{1EC203F3-6B98-4843-86A1-3BBF99F9A107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" name="Google Shape;474;p38">
              <a:extLst>
                <a:ext uri="{FF2B5EF4-FFF2-40B4-BE49-F238E27FC236}">
                  <a16:creationId xmlns:a16="http://schemas.microsoft.com/office/drawing/2014/main" id="{6215B1BB-B37C-4D84-8570-D9AC9A0854F8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284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4390992" y="1620944"/>
            <a:ext cx="3655350" cy="26955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4E20-5288-4DC7-8BC8-91993E201C98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42" y="2202366"/>
            <a:ext cx="379095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6484" y="520390"/>
            <a:ext cx="4179165" cy="3957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550128" y="677048"/>
            <a:ext cx="379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2D050"/>
                </a:solidFill>
                <a:latin typeface="Droid Serif"/>
              </a:rPr>
              <a:t>Feeding America Food Banks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4338953" y="1078847"/>
            <a:ext cx="3655350" cy="5194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Clr>
                <a:srgbClr val="FF9E00"/>
              </a:buClr>
              <a:buSzPts val="2400"/>
              <a:buNone/>
            </a:pPr>
            <a:endParaRPr lang="en-US" dirty="0"/>
          </a:p>
          <a:p>
            <a:pPr lvl="0" algn="ctr" rtl="0">
              <a:spcBef>
                <a:spcPts val="0"/>
              </a:spcBef>
              <a:spcAft>
                <a:spcPts val="0"/>
              </a:spcAft>
              <a:buClr>
                <a:srgbClr val="FF9E00"/>
              </a:buClr>
              <a:buSzPts val="2400"/>
              <a:buFont typeface="Wingdings" panose="05000000000000000000" pitchFamily="2" charset="2"/>
              <a:buChar char="q"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76200" lvl="0" indent="0" algn="ctr" rtl="0">
              <a:spcBef>
                <a:spcPts val="0"/>
              </a:spcBef>
              <a:spcAft>
                <a:spcPts val="0"/>
              </a:spcAft>
              <a:buClr>
                <a:srgbClr val="FF9E00"/>
              </a:buClr>
              <a:buSzPts val="2400"/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4E20-5288-4DC7-8BC8-91993E201C98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061689" y="291575"/>
            <a:ext cx="625351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300" dirty="0">
                <a:latin typeface="+mj-lt"/>
              </a:rPr>
              <a:t>How Food Banks 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98" y="1165626"/>
            <a:ext cx="8320552" cy="342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414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/>
        </p:nvSpPr>
        <p:spPr>
          <a:xfrm>
            <a:off x="401445" y="344599"/>
            <a:ext cx="826677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9E00"/>
                </a:solidFill>
                <a:latin typeface="Droid Serif"/>
                <a:ea typeface="Droid Serif"/>
                <a:cs typeface="Droid Serif"/>
                <a:sym typeface="Droid Serif"/>
              </a:rPr>
              <a:t>Partnering with Feeding America Food Banks</a:t>
            </a:r>
            <a:endParaRPr sz="2800" dirty="0">
              <a:solidFill>
                <a:srgbClr val="FF9E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20DF08-960B-42F0-A6E8-87F690E934F0}"/>
              </a:ext>
            </a:extLst>
          </p:cNvPr>
          <p:cNvSpPr txBox="1"/>
          <p:nvPr/>
        </p:nvSpPr>
        <p:spPr>
          <a:xfrm>
            <a:off x="1248249" y="4366576"/>
            <a:ext cx="6681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DBAAA-2226-4338-9324-01539E7AB67C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0DF08-960B-42F0-A6E8-87F690E934F0}"/>
              </a:ext>
            </a:extLst>
          </p:cNvPr>
          <p:cNvSpPr txBox="1"/>
          <p:nvPr/>
        </p:nvSpPr>
        <p:spPr>
          <a:xfrm>
            <a:off x="1262430" y="1091704"/>
            <a:ext cx="6681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Track record, experience, support</a:t>
            </a:r>
            <a:endParaRPr lang="en-US" b="1" dirty="0">
              <a:solidFill>
                <a:srgbClr val="FF9E00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740" y="1425787"/>
            <a:ext cx="4358268" cy="334600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702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ctrTitle"/>
          </p:nvPr>
        </p:nvSpPr>
        <p:spPr>
          <a:xfrm>
            <a:off x="1933075" y="2371490"/>
            <a:ext cx="52776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Why adopt Food from the Bar?</a:t>
            </a:r>
            <a:endParaRPr b="1" dirty="0"/>
          </a:p>
        </p:txBody>
      </p:sp>
      <p:sp>
        <p:nvSpPr>
          <p:cNvPr id="83" name="Google Shape;83;p15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grpSp>
        <p:nvGrpSpPr>
          <p:cNvPr id="6" name="Google Shape;471;p38">
            <a:extLst>
              <a:ext uri="{FF2B5EF4-FFF2-40B4-BE49-F238E27FC236}">
                <a16:creationId xmlns:a16="http://schemas.microsoft.com/office/drawing/2014/main" id="{9705A659-6F82-4606-97A7-508384EC1ACD}"/>
              </a:ext>
            </a:extLst>
          </p:cNvPr>
          <p:cNvGrpSpPr/>
          <p:nvPr/>
        </p:nvGrpSpPr>
        <p:grpSpPr>
          <a:xfrm>
            <a:off x="4267750" y="528407"/>
            <a:ext cx="608499" cy="593145"/>
            <a:chOff x="3955900" y="2984500"/>
            <a:chExt cx="414000" cy="422525"/>
          </a:xfrm>
          <a:solidFill>
            <a:srgbClr val="FF9E00"/>
          </a:solidFill>
        </p:grpSpPr>
        <p:sp>
          <p:nvSpPr>
            <p:cNvPr id="7" name="Google Shape;472;p38">
              <a:extLst>
                <a:ext uri="{FF2B5EF4-FFF2-40B4-BE49-F238E27FC236}">
                  <a16:creationId xmlns:a16="http://schemas.microsoft.com/office/drawing/2014/main" id="{DB92F613-A386-4736-8C58-FF03143DA319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" name="Google Shape;473;p38">
              <a:extLst>
                <a:ext uri="{FF2B5EF4-FFF2-40B4-BE49-F238E27FC236}">
                  <a16:creationId xmlns:a16="http://schemas.microsoft.com/office/drawing/2014/main" id="{1EC203F3-6B98-4843-86A1-3BBF99F9A107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" name="Google Shape;474;p38">
              <a:extLst>
                <a:ext uri="{FF2B5EF4-FFF2-40B4-BE49-F238E27FC236}">
                  <a16:creationId xmlns:a16="http://schemas.microsoft.com/office/drawing/2014/main" id="{6215B1BB-B37C-4D84-8570-D9AC9A0854F8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502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>
            <a:spLocks noGrp="1"/>
          </p:cNvSpPr>
          <p:nvPr>
            <p:ph type="body" idx="1"/>
          </p:nvPr>
        </p:nvSpPr>
        <p:spPr>
          <a:xfrm>
            <a:off x="982942" y="1582505"/>
            <a:ext cx="1999207" cy="4779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Builds Community</a:t>
            </a:r>
            <a:endParaRPr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8" name="Google Shape;511;p38">
            <a:extLst>
              <a:ext uri="{FF2B5EF4-FFF2-40B4-BE49-F238E27FC236}">
                <a16:creationId xmlns:a16="http://schemas.microsoft.com/office/drawing/2014/main" id="{8DD17857-9E6F-4730-A8D0-A650C31C6198}"/>
              </a:ext>
            </a:extLst>
          </p:cNvPr>
          <p:cNvSpPr/>
          <p:nvPr/>
        </p:nvSpPr>
        <p:spPr>
          <a:xfrm>
            <a:off x="1513338" y="2834621"/>
            <a:ext cx="738477" cy="714161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D848EC-EAE3-4D4D-B777-D4CE38DFAFFA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3"/>
          <a:srcRect l="1890" r="5669" b="2443"/>
          <a:stretch>
            <a:fillRect/>
          </a:stretch>
        </p:blipFill>
        <p:spPr bwMode="auto">
          <a:xfrm>
            <a:off x="4207726" y="1234701"/>
            <a:ext cx="4193787" cy="342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1040780" y="405080"/>
            <a:ext cx="709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92D050"/>
              </a:solidFill>
              <a:latin typeface="Droid Serif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Droid Serif"/>
              </a:rPr>
              <a:t>Why Adopt Food from the Bar?</a:t>
            </a:r>
          </a:p>
        </p:txBody>
      </p:sp>
    </p:spTree>
    <p:extLst>
      <p:ext uri="{BB962C8B-B14F-4D97-AF65-F5344CB8AC3E}">
        <p14:creationId xmlns:p14="http://schemas.microsoft.com/office/powerpoint/2010/main" val="399000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8" name="Google Shape;117;p19">
            <a:extLst>
              <a:ext uri="{FF2B5EF4-FFF2-40B4-BE49-F238E27FC236}">
                <a16:creationId xmlns:a16="http://schemas.microsoft.com/office/drawing/2014/main" id="{F8B7A6A0-C9B1-47A9-B480-EF9B2A0C0FA4}"/>
              </a:ext>
            </a:extLst>
          </p:cNvPr>
          <p:cNvSpPr txBox="1">
            <a:spLocks/>
          </p:cNvSpPr>
          <p:nvPr/>
        </p:nvSpPr>
        <p:spPr>
          <a:xfrm>
            <a:off x="6129059" y="900949"/>
            <a:ext cx="2497667" cy="54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⊡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□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marL="0" indent="0" algn="ctr">
              <a:buFont typeface="Droid Serif"/>
              <a:buNone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Healthy Competition</a:t>
            </a:r>
            <a:endParaRPr lang="en-US" b="1" dirty="0"/>
          </a:p>
        </p:txBody>
      </p:sp>
      <p:grpSp>
        <p:nvGrpSpPr>
          <p:cNvPr id="19" name="Google Shape;414;p38">
            <a:extLst>
              <a:ext uri="{FF2B5EF4-FFF2-40B4-BE49-F238E27FC236}">
                <a16:creationId xmlns:a16="http://schemas.microsoft.com/office/drawing/2014/main" id="{7B0A08B0-CA31-4DEC-BAD4-E91C70393CF5}"/>
              </a:ext>
            </a:extLst>
          </p:cNvPr>
          <p:cNvGrpSpPr/>
          <p:nvPr/>
        </p:nvGrpSpPr>
        <p:grpSpPr>
          <a:xfrm>
            <a:off x="7110993" y="2172026"/>
            <a:ext cx="682483" cy="713232"/>
            <a:chOff x="5297950" y="1632050"/>
            <a:chExt cx="426200" cy="431100"/>
          </a:xfrm>
          <a:solidFill>
            <a:srgbClr val="92D050"/>
          </a:solidFill>
        </p:grpSpPr>
        <p:sp>
          <p:nvSpPr>
            <p:cNvPr id="20" name="Google Shape;415;p38">
              <a:extLst>
                <a:ext uri="{FF2B5EF4-FFF2-40B4-BE49-F238E27FC236}">
                  <a16:creationId xmlns:a16="http://schemas.microsoft.com/office/drawing/2014/main" id="{94793658-FBDB-40E6-9F02-EF2DBE347D10}"/>
                </a:ext>
              </a:extLst>
            </p:cNvPr>
            <p:cNvSpPr/>
            <p:nvPr/>
          </p:nvSpPr>
          <p:spPr>
            <a:xfrm>
              <a:off x="5404800" y="1936125"/>
              <a:ext cx="212500" cy="127025"/>
            </a:xfrm>
            <a:custGeom>
              <a:avLst/>
              <a:gdLst/>
              <a:ahLst/>
              <a:cxnLst/>
              <a:rect l="l" t="t" r="r" b="b"/>
              <a:pathLst>
                <a:path w="8500" h="5081" extrusionOk="0">
                  <a:moveTo>
                    <a:pt x="3175" y="1"/>
                  </a:moveTo>
                  <a:lnTo>
                    <a:pt x="3175" y="2834"/>
                  </a:lnTo>
                  <a:lnTo>
                    <a:pt x="2614" y="2956"/>
                  </a:lnTo>
                  <a:lnTo>
                    <a:pt x="2076" y="3102"/>
                  </a:lnTo>
                  <a:lnTo>
                    <a:pt x="1588" y="3298"/>
                  </a:lnTo>
                  <a:lnTo>
                    <a:pt x="1148" y="3493"/>
                  </a:lnTo>
                  <a:lnTo>
                    <a:pt x="782" y="3713"/>
                  </a:lnTo>
                  <a:lnTo>
                    <a:pt x="611" y="3859"/>
                  </a:lnTo>
                  <a:lnTo>
                    <a:pt x="464" y="3982"/>
                  </a:lnTo>
                  <a:lnTo>
                    <a:pt x="318" y="4128"/>
                  </a:lnTo>
                  <a:lnTo>
                    <a:pt x="196" y="4275"/>
                  </a:lnTo>
                  <a:lnTo>
                    <a:pt x="74" y="4421"/>
                  </a:lnTo>
                  <a:lnTo>
                    <a:pt x="0" y="4592"/>
                  </a:lnTo>
                  <a:lnTo>
                    <a:pt x="171" y="4665"/>
                  </a:lnTo>
                  <a:lnTo>
                    <a:pt x="416" y="4739"/>
                  </a:lnTo>
                  <a:lnTo>
                    <a:pt x="782" y="4836"/>
                  </a:lnTo>
                  <a:lnTo>
                    <a:pt x="1344" y="4910"/>
                  </a:lnTo>
                  <a:lnTo>
                    <a:pt x="2101" y="5007"/>
                  </a:lnTo>
                  <a:lnTo>
                    <a:pt x="3053" y="5056"/>
                  </a:lnTo>
                  <a:lnTo>
                    <a:pt x="4250" y="5081"/>
                  </a:lnTo>
                  <a:lnTo>
                    <a:pt x="5447" y="5056"/>
                  </a:lnTo>
                  <a:lnTo>
                    <a:pt x="6399" y="5007"/>
                  </a:lnTo>
                  <a:lnTo>
                    <a:pt x="7156" y="4910"/>
                  </a:lnTo>
                  <a:lnTo>
                    <a:pt x="7718" y="4836"/>
                  </a:lnTo>
                  <a:lnTo>
                    <a:pt x="8084" y="4739"/>
                  </a:lnTo>
                  <a:lnTo>
                    <a:pt x="8329" y="4665"/>
                  </a:lnTo>
                  <a:lnTo>
                    <a:pt x="8500" y="4592"/>
                  </a:lnTo>
                  <a:lnTo>
                    <a:pt x="8426" y="4421"/>
                  </a:lnTo>
                  <a:lnTo>
                    <a:pt x="8304" y="4275"/>
                  </a:lnTo>
                  <a:lnTo>
                    <a:pt x="8182" y="4128"/>
                  </a:lnTo>
                  <a:lnTo>
                    <a:pt x="8036" y="3982"/>
                  </a:lnTo>
                  <a:lnTo>
                    <a:pt x="7889" y="3859"/>
                  </a:lnTo>
                  <a:lnTo>
                    <a:pt x="7718" y="3713"/>
                  </a:lnTo>
                  <a:lnTo>
                    <a:pt x="7352" y="3493"/>
                  </a:lnTo>
                  <a:lnTo>
                    <a:pt x="6912" y="3298"/>
                  </a:lnTo>
                  <a:lnTo>
                    <a:pt x="6424" y="3102"/>
                  </a:lnTo>
                  <a:lnTo>
                    <a:pt x="5886" y="2956"/>
                  </a:lnTo>
                  <a:lnTo>
                    <a:pt x="5325" y="2834"/>
                  </a:lnTo>
                  <a:lnTo>
                    <a:pt x="5325" y="1"/>
                  </a:lnTo>
                  <a:lnTo>
                    <a:pt x="5032" y="49"/>
                  </a:lnTo>
                  <a:lnTo>
                    <a:pt x="4763" y="98"/>
                  </a:lnTo>
                  <a:lnTo>
                    <a:pt x="4250" y="123"/>
                  </a:lnTo>
                  <a:lnTo>
                    <a:pt x="3737" y="98"/>
                  </a:lnTo>
                  <a:lnTo>
                    <a:pt x="3469" y="49"/>
                  </a:lnTo>
                  <a:lnTo>
                    <a:pt x="317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416;p38">
              <a:extLst>
                <a:ext uri="{FF2B5EF4-FFF2-40B4-BE49-F238E27FC236}">
                  <a16:creationId xmlns:a16="http://schemas.microsoft.com/office/drawing/2014/main" id="{1F4DA9B3-37F9-44A3-A091-DD2B10A8D720}"/>
                </a:ext>
              </a:extLst>
            </p:cNvPr>
            <p:cNvSpPr/>
            <p:nvPr/>
          </p:nvSpPr>
          <p:spPr>
            <a:xfrm>
              <a:off x="5297950" y="1632050"/>
              <a:ext cx="426200" cy="294950"/>
            </a:xfrm>
            <a:custGeom>
              <a:avLst/>
              <a:gdLst/>
              <a:ahLst/>
              <a:cxnLst/>
              <a:rect l="l" t="t" r="r" b="b"/>
              <a:pathLst>
                <a:path w="17048" h="11798" extrusionOk="0">
                  <a:moveTo>
                    <a:pt x="8524" y="2956"/>
                  </a:moveTo>
                  <a:lnTo>
                    <a:pt x="8573" y="2981"/>
                  </a:lnTo>
                  <a:lnTo>
                    <a:pt x="8622" y="3054"/>
                  </a:lnTo>
                  <a:lnTo>
                    <a:pt x="9086" y="4128"/>
                  </a:lnTo>
                  <a:lnTo>
                    <a:pt x="9135" y="4202"/>
                  </a:lnTo>
                  <a:lnTo>
                    <a:pt x="9208" y="4275"/>
                  </a:lnTo>
                  <a:lnTo>
                    <a:pt x="9306" y="4324"/>
                  </a:lnTo>
                  <a:lnTo>
                    <a:pt x="9403" y="4348"/>
                  </a:lnTo>
                  <a:lnTo>
                    <a:pt x="10576" y="4470"/>
                  </a:lnTo>
                  <a:lnTo>
                    <a:pt x="10649" y="4495"/>
                  </a:lnTo>
                  <a:lnTo>
                    <a:pt x="10698" y="4519"/>
                  </a:lnTo>
                  <a:lnTo>
                    <a:pt x="10673" y="4592"/>
                  </a:lnTo>
                  <a:lnTo>
                    <a:pt x="10624" y="4641"/>
                  </a:lnTo>
                  <a:lnTo>
                    <a:pt x="9745" y="5423"/>
                  </a:lnTo>
                  <a:lnTo>
                    <a:pt x="9696" y="5496"/>
                  </a:lnTo>
                  <a:lnTo>
                    <a:pt x="9648" y="5594"/>
                  </a:lnTo>
                  <a:lnTo>
                    <a:pt x="9623" y="5691"/>
                  </a:lnTo>
                  <a:lnTo>
                    <a:pt x="9623" y="5789"/>
                  </a:lnTo>
                  <a:lnTo>
                    <a:pt x="9892" y="6961"/>
                  </a:lnTo>
                  <a:lnTo>
                    <a:pt x="9892" y="7035"/>
                  </a:lnTo>
                  <a:lnTo>
                    <a:pt x="9867" y="7084"/>
                  </a:lnTo>
                  <a:lnTo>
                    <a:pt x="9818" y="7084"/>
                  </a:lnTo>
                  <a:lnTo>
                    <a:pt x="9745" y="7059"/>
                  </a:lnTo>
                  <a:lnTo>
                    <a:pt x="8719" y="6473"/>
                  </a:lnTo>
                  <a:lnTo>
                    <a:pt x="8622" y="6424"/>
                  </a:lnTo>
                  <a:lnTo>
                    <a:pt x="8426" y="6424"/>
                  </a:lnTo>
                  <a:lnTo>
                    <a:pt x="8329" y="6473"/>
                  </a:lnTo>
                  <a:lnTo>
                    <a:pt x="7303" y="7059"/>
                  </a:lnTo>
                  <a:lnTo>
                    <a:pt x="7230" y="7084"/>
                  </a:lnTo>
                  <a:lnTo>
                    <a:pt x="7181" y="7084"/>
                  </a:lnTo>
                  <a:lnTo>
                    <a:pt x="7156" y="7035"/>
                  </a:lnTo>
                  <a:lnTo>
                    <a:pt x="7156" y="6961"/>
                  </a:lnTo>
                  <a:lnTo>
                    <a:pt x="7425" y="5789"/>
                  </a:lnTo>
                  <a:lnTo>
                    <a:pt x="7425" y="5691"/>
                  </a:lnTo>
                  <a:lnTo>
                    <a:pt x="7401" y="5594"/>
                  </a:lnTo>
                  <a:lnTo>
                    <a:pt x="7352" y="5496"/>
                  </a:lnTo>
                  <a:lnTo>
                    <a:pt x="7303" y="5423"/>
                  </a:lnTo>
                  <a:lnTo>
                    <a:pt x="6424" y="4641"/>
                  </a:lnTo>
                  <a:lnTo>
                    <a:pt x="6375" y="4592"/>
                  </a:lnTo>
                  <a:lnTo>
                    <a:pt x="6350" y="4519"/>
                  </a:lnTo>
                  <a:lnTo>
                    <a:pt x="6399" y="4495"/>
                  </a:lnTo>
                  <a:lnTo>
                    <a:pt x="6473" y="4470"/>
                  </a:lnTo>
                  <a:lnTo>
                    <a:pt x="7645" y="4348"/>
                  </a:lnTo>
                  <a:lnTo>
                    <a:pt x="7743" y="4324"/>
                  </a:lnTo>
                  <a:lnTo>
                    <a:pt x="7840" y="4275"/>
                  </a:lnTo>
                  <a:lnTo>
                    <a:pt x="7913" y="4202"/>
                  </a:lnTo>
                  <a:lnTo>
                    <a:pt x="7962" y="4128"/>
                  </a:lnTo>
                  <a:lnTo>
                    <a:pt x="8426" y="3054"/>
                  </a:lnTo>
                  <a:lnTo>
                    <a:pt x="8475" y="2981"/>
                  </a:lnTo>
                  <a:lnTo>
                    <a:pt x="8524" y="2956"/>
                  </a:lnTo>
                  <a:close/>
                  <a:moveTo>
                    <a:pt x="15973" y="2150"/>
                  </a:moveTo>
                  <a:lnTo>
                    <a:pt x="15973" y="2516"/>
                  </a:lnTo>
                  <a:lnTo>
                    <a:pt x="15924" y="2932"/>
                  </a:lnTo>
                  <a:lnTo>
                    <a:pt x="15875" y="3371"/>
                  </a:lnTo>
                  <a:lnTo>
                    <a:pt x="15802" y="3835"/>
                  </a:lnTo>
                  <a:lnTo>
                    <a:pt x="15704" y="4299"/>
                  </a:lnTo>
                  <a:lnTo>
                    <a:pt x="15558" y="4788"/>
                  </a:lnTo>
                  <a:lnTo>
                    <a:pt x="15411" y="5252"/>
                  </a:lnTo>
                  <a:lnTo>
                    <a:pt x="15216" y="5740"/>
                  </a:lnTo>
                  <a:lnTo>
                    <a:pt x="14996" y="6204"/>
                  </a:lnTo>
                  <a:lnTo>
                    <a:pt x="14752" y="6620"/>
                  </a:lnTo>
                  <a:lnTo>
                    <a:pt x="14459" y="7035"/>
                  </a:lnTo>
                  <a:lnTo>
                    <a:pt x="14141" y="7426"/>
                  </a:lnTo>
                  <a:lnTo>
                    <a:pt x="13799" y="7767"/>
                  </a:lnTo>
                  <a:lnTo>
                    <a:pt x="13604" y="7914"/>
                  </a:lnTo>
                  <a:lnTo>
                    <a:pt x="13409" y="8061"/>
                  </a:lnTo>
                  <a:lnTo>
                    <a:pt x="13213" y="8183"/>
                  </a:lnTo>
                  <a:lnTo>
                    <a:pt x="12993" y="8305"/>
                  </a:lnTo>
                  <a:lnTo>
                    <a:pt x="12774" y="8402"/>
                  </a:lnTo>
                  <a:lnTo>
                    <a:pt x="12529" y="8476"/>
                  </a:lnTo>
                  <a:lnTo>
                    <a:pt x="12529" y="8476"/>
                  </a:lnTo>
                  <a:lnTo>
                    <a:pt x="12823" y="7767"/>
                  </a:lnTo>
                  <a:lnTo>
                    <a:pt x="13042" y="7059"/>
                  </a:lnTo>
                  <a:lnTo>
                    <a:pt x="13262" y="6351"/>
                  </a:lnTo>
                  <a:lnTo>
                    <a:pt x="13433" y="5618"/>
                  </a:lnTo>
                  <a:lnTo>
                    <a:pt x="13555" y="4837"/>
                  </a:lnTo>
                  <a:lnTo>
                    <a:pt x="13677" y="4031"/>
                  </a:lnTo>
                  <a:lnTo>
                    <a:pt x="13751" y="3127"/>
                  </a:lnTo>
                  <a:lnTo>
                    <a:pt x="13799" y="2150"/>
                  </a:lnTo>
                  <a:close/>
                  <a:moveTo>
                    <a:pt x="3249" y="2150"/>
                  </a:moveTo>
                  <a:lnTo>
                    <a:pt x="3298" y="3127"/>
                  </a:lnTo>
                  <a:lnTo>
                    <a:pt x="3371" y="4031"/>
                  </a:lnTo>
                  <a:lnTo>
                    <a:pt x="3493" y="4837"/>
                  </a:lnTo>
                  <a:lnTo>
                    <a:pt x="3615" y="5618"/>
                  </a:lnTo>
                  <a:lnTo>
                    <a:pt x="3786" y="6351"/>
                  </a:lnTo>
                  <a:lnTo>
                    <a:pt x="4006" y="7059"/>
                  </a:lnTo>
                  <a:lnTo>
                    <a:pt x="4226" y="7767"/>
                  </a:lnTo>
                  <a:lnTo>
                    <a:pt x="4519" y="8476"/>
                  </a:lnTo>
                  <a:lnTo>
                    <a:pt x="4274" y="8402"/>
                  </a:lnTo>
                  <a:lnTo>
                    <a:pt x="4055" y="8305"/>
                  </a:lnTo>
                  <a:lnTo>
                    <a:pt x="3835" y="8183"/>
                  </a:lnTo>
                  <a:lnTo>
                    <a:pt x="3639" y="8061"/>
                  </a:lnTo>
                  <a:lnTo>
                    <a:pt x="3444" y="7914"/>
                  </a:lnTo>
                  <a:lnTo>
                    <a:pt x="3249" y="7767"/>
                  </a:lnTo>
                  <a:lnTo>
                    <a:pt x="2907" y="7426"/>
                  </a:lnTo>
                  <a:lnTo>
                    <a:pt x="2589" y="7035"/>
                  </a:lnTo>
                  <a:lnTo>
                    <a:pt x="2296" y="6620"/>
                  </a:lnTo>
                  <a:lnTo>
                    <a:pt x="2052" y="6204"/>
                  </a:lnTo>
                  <a:lnTo>
                    <a:pt x="1832" y="5740"/>
                  </a:lnTo>
                  <a:lnTo>
                    <a:pt x="1637" y="5252"/>
                  </a:lnTo>
                  <a:lnTo>
                    <a:pt x="1490" y="4788"/>
                  </a:lnTo>
                  <a:lnTo>
                    <a:pt x="1344" y="4299"/>
                  </a:lnTo>
                  <a:lnTo>
                    <a:pt x="1246" y="3835"/>
                  </a:lnTo>
                  <a:lnTo>
                    <a:pt x="1173" y="3371"/>
                  </a:lnTo>
                  <a:lnTo>
                    <a:pt x="1124" y="2932"/>
                  </a:lnTo>
                  <a:lnTo>
                    <a:pt x="1075" y="2516"/>
                  </a:lnTo>
                  <a:lnTo>
                    <a:pt x="1075" y="2150"/>
                  </a:lnTo>
                  <a:close/>
                  <a:moveTo>
                    <a:pt x="3737" y="1"/>
                  </a:moveTo>
                  <a:lnTo>
                    <a:pt x="3639" y="25"/>
                  </a:lnTo>
                  <a:lnTo>
                    <a:pt x="3542" y="50"/>
                  </a:lnTo>
                  <a:lnTo>
                    <a:pt x="3444" y="99"/>
                  </a:lnTo>
                  <a:lnTo>
                    <a:pt x="3371" y="147"/>
                  </a:lnTo>
                  <a:lnTo>
                    <a:pt x="3322" y="221"/>
                  </a:lnTo>
                  <a:lnTo>
                    <a:pt x="3249" y="294"/>
                  </a:lnTo>
                  <a:lnTo>
                    <a:pt x="3224" y="392"/>
                  </a:lnTo>
                  <a:lnTo>
                    <a:pt x="3200" y="489"/>
                  </a:lnTo>
                  <a:lnTo>
                    <a:pt x="3224" y="1076"/>
                  </a:lnTo>
                  <a:lnTo>
                    <a:pt x="1075" y="1076"/>
                  </a:lnTo>
                  <a:lnTo>
                    <a:pt x="855" y="1100"/>
                  </a:lnTo>
                  <a:lnTo>
                    <a:pt x="660" y="1149"/>
                  </a:lnTo>
                  <a:lnTo>
                    <a:pt x="489" y="1246"/>
                  </a:lnTo>
                  <a:lnTo>
                    <a:pt x="318" y="1393"/>
                  </a:lnTo>
                  <a:lnTo>
                    <a:pt x="196" y="1540"/>
                  </a:lnTo>
                  <a:lnTo>
                    <a:pt x="98" y="1735"/>
                  </a:lnTo>
                  <a:lnTo>
                    <a:pt x="25" y="1930"/>
                  </a:lnTo>
                  <a:lnTo>
                    <a:pt x="0" y="2150"/>
                  </a:lnTo>
                  <a:lnTo>
                    <a:pt x="25" y="2614"/>
                  </a:lnTo>
                  <a:lnTo>
                    <a:pt x="49" y="3078"/>
                  </a:lnTo>
                  <a:lnTo>
                    <a:pt x="98" y="3518"/>
                  </a:lnTo>
                  <a:lnTo>
                    <a:pt x="171" y="3957"/>
                  </a:lnTo>
                  <a:lnTo>
                    <a:pt x="269" y="4348"/>
                  </a:lnTo>
                  <a:lnTo>
                    <a:pt x="367" y="4739"/>
                  </a:lnTo>
                  <a:lnTo>
                    <a:pt x="489" y="5130"/>
                  </a:lnTo>
                  <a:lnTo>
                    <a:pt x="635" y="5496"/>
                  </a:lnTo>
                  <a:lnTo>
                    <a:pt x="782" y="5838"/>
                  </a:lnTo>
                  <a:lnTo>
                    <a:pt x="928" y="6156"/>
                  </a:lnTo>
                  <a:lnTo>
                    <a:pt x="1099" y="6473"/>
                  </a:lnTo>
                  <a:lnTo>
                    <a:pt x="1295" y="6766"/>
                  </a:lnTo>
                  <a:lnTo>
                    <a:pt x="1466" y="7059"/>
                  </a:lnTo>
                  <a:lnTo>
                    <a:pt x="1661" y="7328"/>
                  </a:lnTo>
                  <a:lnTo>
                    <a:pt x="2076" y="7816"/>
                  </a:lnTo>
                  <a:lnTo>
                    <a:pt x="2516" y="8256"/>
                  </a:lnTo>
                  <a:lnTo>
                    <a:pt x="2931" y="8622"/>
                  </a:lnTo>
                  <a:lnTo>
                    <a:pt x="3346" y="8940"/>
                  </a:lnTo>
                  <a:lnTo>
                    <a:pt x="3762" y="9184"/>
                  </a:lnTo>
                  <a:lnTo>
                    <a:pt x="4152" y="9379"/>
                  </a:lnTo>
                  <a:lnTo>
                    <a:pt x="4519" y="9526"/>
                  </a:lnTo>
                  <a:lnTo>
                    <a:pt x="4836" y="9624"/>
                  </a:lnTo>
                  <a:lnTo>
                    <a:pt x="5105" y="9672"/>
                  </a:lnTo>
                  <a:lnTo>
                    <a:pt x="5422" y="10136"/>
                  </a:lnTo>
                  <a:lnTo>
                    <a:pt x="5764" y="10576"/>
                  </a:lnTo>
                  <a:lnTo>
                    <a:pt x="5935" y="10747"/>
                  </a:lnTo>
                  <a:lnTo>
                    <a:pt x="6131" y="10918"/>
                  </a:lnTo>
                  <a:lnTo>
                    <a:pt x="6326" y="11089"/>
                  </a:lnTo>
                  <a:lnTo>
                    <a:pt x="6546" y="11236"/>
                  </a:lnTo>
                  <a:lnTo>
                    <a:pt x="6766" y="11358"/>
                  </a:lnTo>
                  <a:lnTo>
                    <a:pt x="6985" y="11480"/>
                  </a:lnTo>
                  <a:lnTo>
                    <a:pt x="7230" y="11577"/>
                  </a:lnTo>
                  <a:lnTo>
                    <a:pt x="7474" y="11651"/>
                  </a:lnTo>
                  <a:lnTo>
                    <a:pt x="7718" y="11724"/>
                  </a:lnTo>
                  <a:lnTo>
                    <a:pt x="7987" y="11773"/>
                  </a:lnTo>
                  <a:lnTo>
                    <a:pt x="8255" y="11797"/>
                  </a:lnTo>
                  <a:lnTo>
                    <a:pt x="8793" y="11797"/>
                  </a:lnTo>
                  <a:lnTo>
                    <a:pt x="9061" y="11773"/>
                  </a:lnTo>
                  <a:lnTo>
                    <a:pt x="9330" y="11724"/>
                  </a:lnTo>
                  <a:lnTo>
                    <a:pt x="9574" y="11651"/>
                  </a:lnTo>
                  <a:lnTo>
                    <a:pt x="9818" y="11577"/>
                  </a:lnTo>
                  <a:lnTo>
                    <a:pt x="10063" y="11480"/>
                  </a:lnTo>
                  <a:lnTo>
                    <a:pt x="10283" y="11358"/>
                  </a:lnTo>
                  <a:lnTo>
                    <a:pt x="10502" y="11236"/>
                  </a:lnTo>
                  <a:lnTo>
                    <a:pt x="10722" y="11089"/>
                  </a:lnTo>
                  <a:lnTo>
                    <a:pt x="10918" y="10918"/>
                  </a:lnTo>
                  <a:lnTo>
                    <a:pt x="11113" y="10747"/>
                  </a:lnTo>
                  <a:lnTo>
                    <a:pt x="11284" y="10576"/>
                  </a:lnTo>
                  <a:lnTo>
                    <a:pt x="11626" y="10136"/>
                  </a:lnTo>
                  <a:lnTo>
                    <a:pt x="11943" y="9672"/>
                  </a:lnTo>
                  <a:lnTo>
                    <a:pt x="12212" y="9624"/>
                  </a:lnTo>
                  <a:lnTo>
                    <a:pt x="12529" y="9550"/>
                  </a:lnTo>
                  <a:lnTo>
                    <a:pt x="12896" y="9404"/>
                  </a:lnTo>
                  <a:lnTo>
                    <a:pt x="13287" y="9208"/>
                  </a:lnTo>
                  <a:lnTo>
                    <a:pt x="13702" y="8964"/>
                  </a:lnTo>
                  <a:lnTo>
                    <a:pt x="14117" y="8647"/>
                  </a:lnTo>
                  <a:lnTo>
                    <a:pt x="14557" y="8280"/>
                  </a:lnTo>
                  <a:lnTo>
                    <a:pt x="14972" y="7865"/>
                  </a:lnTo>
                  <a:lnTo>
                    <a:pt x="15387" y="7377"/>
                  </a:lnTo>
                  <a:lnTo>
                    <a:pt x="15582" y="7108"/>
                  </a:lnTo>
                  <a:lnTo>
                    <a:pt x="15753" y="6815"/>
                  </a:lnTo>
                  <a:lnTo>
                    <a:pt x="15949" y="6522"/>
                  </a:lnTo>
                  <a:lnTo>
                    <a:pt x="16120" y="6204"/>
                  </a:lnTo>
                  <a:lnTo>
                    <a:pt x="16266" y="5887"/>
                  </a:lnTo>
                  <a:lnTo>
                    <a:pt x="16413" y="5521"/>
                  </a:lnTo>
                  <a:lnTo>
                    <a:pt x="16559" y="5179"/>
                  </a:lnTo>
                  <a:lnTo>
                    <a:pt x="16681" y="4788"/>
                  </a:lnTo>
                  <a:lnTo>
                    <a:pt x="16779" y="4397"/>
                  </a:lnTo>
                  <a:lnTo>
                    <a:pt x="16877" y="3982"/>
                  </a:lnTo>
                  <a:lnTo>
                    <a:pt x="16950" y="3542"/>
                  </a:lnTo>
                  <a:lnTo>
                    <a:pt x="16999" y="3103"/>
                  </a:lnTo>
                  <a:lnTo>
                    <a:pt x="17023" y="2614"/>
                  </a:lnTo>
                  <a:lnTo>
                    <a:pt x="17048" y="2150"/>
                  </a:lnTo>
                  <a:lnTo>
                    <a:pt x="17023" y="1930"/>
                  </a:lnTo>
                  <a:lnTo>
                    <a:pt x="16950" y="1735"/>
                  </a:lnTo>
                  <a:lnTo>
                    <a:pt x="16852" y="1540"/>
                  </a:lnTo>
                  <a:lnTo>
                    <a:pt x="16730" y="1393"/>
                  </a:lnTo>
                  <a:lnTo>
                    <a:pt x="16559" y="1246"/>
                  </a:lnTo>
                  <a:lnTo>
                    <a:pt x="16388" y="1149"/>
                  </a:lnTo>
                  <a:lnTo>
                    <a:pt x="16193" y="1100"/>
                  </a:lnTo>
                  <a:lnTo>
                    <a:pt x="15973" y="1076"/>
                  </a:lnTo>
                  <a:lnTo>
                    <a:pt x="13824" y="1076"/>
                  </a:lnTo>
                  <a:lnTo>
                    <a:pt x="13848" y="489"/>
                  </a:lnTo>
                  <a:lnTo>
                    <a:pt x="13824" y="392"/>
                  </a:lnTo>
                  <a:lnTo>
                    <a:pt x="13799" y="294"/>
                  </a:lnTo>
                  <a:lnTo>
                    <a:pt x="13726" y="221"/>
                  </a:lnTo>
                  <a:lnTo>
                    <a:pt x="13677" y="147"/>
                  </a:lnTo>
                  <a:lnTo>
                    <a:pt x="13604" y="99"/>
                  </a:lnTo>
                  <a:lnTo>
                    <a:pt x="13506" y="50"/>
                  </a:lnTo>
                  <a:lnTo>
                    <a:pt x="13409" y="25"/>
                  </a:lnTo>
                  <a:lnTo>
                    <a:pt x="133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0D848EC-EAE3-4D4D-B777-D4CE38DFAFFA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936702" y="193406"/>
            <a:ext cx="709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92D050"/>
              </a:solidFill>
              <a:latin typeface="Droid Serif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Droid Serif"/>
              </a:rPr>
              <a:t>How the FFTB Competition Works</a:t>
            </a:r>
          </a:p>
        </p:txBody>
      </p:sp>
      <p:sp>
        <p:nvSpPr>
          <p:cNvPr id="4" name="Rectangle 3"/>
          <p:cNvSpPr/>
          <p:nvPr/>
        </p:nvSpPr>
        <p:spPr>
          <a:xfrm>
            <a:off x="732262" y="1290579"/>
            <a:ext cx="4572000" cy="327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2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$1 = 1 point</a:t>
            </a:r>
          </a:p>
          <a:p>
            <a:pPr lvl="2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5 </a:t>
            </a:r>
            <a:r>
              <a:rPr lang="en-US" altLang="en-US" sz="1600" dirty="0" err="1"/>
              <a:t>lbs</a:t>
            </a:r>
            <a:r>
              <a:rPr lang="en-US" altLang="en-US" sz="1600" dirty="0"/>
              <a:t> food = 1 point</a:t>
            </a:r>
          </a:p>
          <a:p>
            <a:pPr lvl="2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Volunteer shift = 20 points</a:t>
            </a:r>
          </a:p>
          <a:p>
            <a:pPr lvl="2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en-US" sz="1600" dirty="0"/>
          </a:p>
          <a:p>
            <a:pPr lvl="2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Multi-week campaign</a:t>
            </a:r>
          </a:p>
          <a:p>
            <a:pPr lvl="2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en-US" sz="1600" dirty="0"/>
          </a:p>
          <a:p>
            <a:pPr lvl="2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Awards</a:t>
            </a:r>
          </a:p>
          <a:p>
            <a:pPr lvl="2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	Per Capita</a:t>
            </a:r>
          </a:p>
          <a:p>
            <a:pPr lvl="2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	Creativity Award</a:t>
            </a:r>
          </a:p>
          <a:p>
            <a:pPr lvl="2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600" dirty="0"/>
              <a:t>	Cornucopia</a:t>
            </a:r>
          </a:p>
          <a:p>
            <a:pPr lvl="2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48" y="2055459"/>
            <a:ext cx="2504445" cy="207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7976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body" idx="2"/>
          </p:nvPr>
        </p:nvSpPr>
        <p:spPr>
          <a:xfrm>
            <a:off x="488024" y="1676948"/>
            <a:ext cx="3191879" cy="5402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Apolitical</a:t>
            </a:r>
            <a:b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 nonsectarian</a:t>
            </a:r>
            <a:endParaRPr b="1" dirty="0"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D848EC-EAE3-4D4D-B777-D4CE38DFAFFA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1040780" y="405080"/>
            <a:ext cx="709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92D050"/>
              </a:solidFill>
              <a:latin typeface="Droid Serif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Droid Serif"/>
              </a:rPr>
              <a:t>Why Adopt Food from the Bar?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770" y="1626798"/>
            <a:ext cx="4297867" cy="301164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6" name="Google Shape;115;p19">
            <a:extLst>
              <a:ext uri="{FF2B5EF4-FFF2-40B4-BE49-F238E27FC236}">
                <a16:creationId xmlns:a16="http://schemas.microsoft.com/office/drawing/2014/main" id="{0553F19F-694F-457C-82B1-D69AF7270F2D}"/>
              </a:ext>
            </a:extLst>
          </p:cNvPr>
          <p:cNvSpPr txBox="1">
            <a:spLocks/>
          </p:cNvSpPr>
          <p:nvPr/>
        </p:nvSpPr>
        <p:spPr>
          <a:xfrm>
            <a:off x="595486" y="1166689"/>
            <a:ext cx="2165461" cy="47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⊡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□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marL="0" indent="0" algn="ctr">
              <a:buFont typeface="Droid Serif"/>
              <a:buNone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Improves Image of Lawyers and Helps Community</a:t>
            </a:r>
          </a:p>
        </p:txBody>
      </p:sp>
      <p:grpSp>
        <p:nvGrpSpPr>
          <p:cNvPr id="14" name="Google Shape;447;p38">
            <a:extLst>
              <a:ext uri="{FF2B5EF4-FFF2-40B4-BE49-F238E27FC236}">
                <a16:creationId xmlns:a16="http://schemas.microsoft.com/office/drawing/2014/main" id="{F3C1BAD4-26B6-4F53-AEC2-4DAF6ED24D95}"/>
              </a:ext>
            </a:extLst>
          </p:cNvPr>
          <p:cNvGrpSpPr/>
          <p:nvPr/>
        </p:nvGrpSpPr>
        <p:grpSpPr>
          <a:xfrm>
            <a:off x="1292676" y="2847421"/>
            <a:ext cx="741343" cy="713232"/>
            <a:chOff x="5975075" y="2327501"/>
            <a:chExt cx="420100" cy="388350"/>
          </a:xfrm>
          <a:solidFill>
            <a:srgbClr val="92D050"/>
          </a:solidFill>
        </p:grpSpPr>
        <p:sp>
          <p:nvSpPr>
            <p:cNvPr id="15" name="Google Shape;448;p38">
              <a:extLst>
                <a:ext uri="{FF2B5EF4-FFF2-40B4-BE49-F238E27FC236}">
                  <a16:creationId xmlns:a16="http://schemas.microsoft.com/office/drawing/2014/main" id="{65C3F098-49CF-47BF-956E-F18E419D56C0}"/>
                </a:ext>
              </a:extLst>
            </p:cNvPr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449;p38">
              <a:extLst>
                <a:ext uri="{FF2B5EF4-FFF2-40B4-BE49-F238E27FC236}">
                  <a16:creationId xmlns:a16="http://schemas.microsoft.com/office/drawing/2014/main" id="{EDE42692-9C04-4960-8865-D1F827F6E0C5}"/>
                </a:ext>
              </a:extLst>
            </p:cNvPr>
            <p:cNvSpPr/>
            <p:nvPr/>
          </p:nvSpPr>
          <p:spPr>
            <a:xfrm>
              <a:off x="6088025" y="2327501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0D848EC-EAE3-4D4D-B777-D4CE38DFAFFA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1040780" y="405080"/>
            <a:ext cx="709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92D050"/>
              </a:solidFill>
              <a:latin typeface="Droid Serif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Droid Serif"/>
              </a:rPr>
              <a:t>Why Adopt Food from the Bar?</a:t>
            </a:r>
          </a:p>
        </p:txBody>
      </p:sp>
      <p:sp>
        <p:nvSpPr>
          <p:cNvPr id="9" name="Google Shape;115;p19">
            <a:extLst>
              <a:ext uri="{FF2B5EF4-FFF2-40B4-BE49-F238E27FC236}">
                <a16:creationId xmlns:a16="http://schemas.microsoft.com/office/drawing/2014/main" id="{0553F19F-694F-457C-82B1-D69AF7270F2D}"/>
              </a:ext>
            </a:extLst>
          </p:cNvPr>
          <p:cNvSpPr txBox="1">
            <a:spLocks/>
          </p:cNvSpPr>
          <p:nvPr/>
        </p:nvSpPr>
        <p:spPr>
          <a:xfrm>
            <a:off x="2787806" y="1527245"/>
            <a:ext cx="5843238" cy="168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⊡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□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marL="0" indent="0" algn="ctr">
              <a:buFont typeface="Droid Serif"/>
              <a:buNone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Milwaukee, WI:   2017 = $23,112 (65% increase from 2016)</a:t>
            </a:r>
          </a:p>
          <a:p>
            <a:pPr marL="0" indent="0" algn="ctr">
              <a:buFont typeface="Droid Serif"/>
              <a:buNone/>
            </a:pPr>
            <a:endParaRPr lang="en-US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ctr">
              <a:buFont typeface="Droid Serif"/>
              <a:buNone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Houston, TX:  2018 = $200,519</a:t>
            </a:r>
          </a:p>
          <a:p>
            <a:pPr marL="0" indent="0" algn="ctr">
              <a:buFont typeface="Droid Serif"/>
              <a:buNone/>
            </a:pPr>
            <a:endParaRPr lang="en-US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ctr">
              <a:buFont typeface="Droid Serif"/>
              <a:buNone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SF-Marin County:   2018 =</a:t>
            </a:r>
          </a:p>
          <a:p>
            <a:pPr marL="0" indent="0" algn="ctr">
              <a:buFont typeface="Droid Serif"/>
              <a:buNone/>
            </a:pPr>
            <a:endParaRPr lang="en-US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ctr">
              <a:buFont typeface="Droid Serif"/>
              <a:buNone/>
            </a:pPr>
            <a:endParaRPr lang="en-US"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135" y="3676402"/>
            <a:ext cx="4844973" cy="106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74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7" name="Google Shape;117;p19">
            <a:extLst>
              <a:ext uri="{FF2B5EF4-FFF2-40B4-BE49-F238E27FC236}">
                <a16:creationId xmlns:a16="http://schemas.microsoft.com/office/drawing/2014/main" id="{27F3C5E4-8DAD-418B-B27B-77BB2FCD9765}"/>
              </a:ext>
            </a:extLst>
          </p:cNvPr>
          <p:cNvSpPr txBox="1">
            <a:spLocks/>
          </p:cNvSpPr>
          <p:nvPr/>
        </p:nvSpPr>
        <p:spPr>
          <a:xfrm>
            <a:off x="5457571" y="2604595"/>
            <a:ext cx="1920324" cy="540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⊡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□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marL="0" indent="0" algn="ctr">
              <a:buFont typeface="Droid Serif"/>
              <a:buNone/>
            </a:pPr>
            <a:r>
              <a:rPr lang="en-US" sz="1800" b="1" dirty="0">
                <a:latin typeface="Montserrat"/>
                <a:sym typeface="Montserrat"/>
              </a:rPr>
              <a:t>Fun and Rewarding!</a:t>
            </a:r>
            <a:endParaRPr lang="en-US" b="1" dirty="0"/>
          </a:p>
        </p:txBody>
      </p:sp>
      <p:sp>
        <p:nvSpPr>
          <p:cNvPr id="17" name="Google Shape;434;p38">
            <a:extLst>
              <a:ext uri="{FF2B5EF4-FFF2-40B4-BE49-F238E27FC236}">
                <a16:creationId xmlns:a16="http://schemas.microsoft.com/office/drawing/2014/main" id="{629CD0F3-28F8-4690-B675-01AED73B89F5}"/>
              </a:ext>
            </a:extLst>
          </p:cNvPr>
          <p:cNvSpPr/>
          <p:nvPr/>
        </p:nvSpPr>
        <p:spPr>
          <a:xfrm>
            <a:off x="6047061" y="3536927"/>
            <a:ext cx="741343" cy="713232"/>
          </a:xfrm>
          <a:custGeom>
            <a:avLst/>
            <a:gdLst/>
            <a:ahLst/>
            <a:cxnLst/>
            <a:rect l="l" t="t" r="r" b="b"/>
            <a:pathLst>
              <a:path w="15290" h="15290" extrusionOk="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D848EC-EAE3-4D4D-B777-D4CE38DFAFFA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5483" y="1365819"/>
            <a:ext cx="38608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1040780" y="405080"/>
            <a:ext cx="709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92D050"/>
              </a:solidFill>
              <a:latin typeface="Droid Serif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Droid Serif"/>
              </a:rPr>
              <a:t>Why Adopt Food from the Bar?</a:t>
            </a:r>
          </a:p>
        </p:txBody>
      </p:sp>
    </p:spTree>
    <p:extLst>
      <p:ext uri="{BB962C8B-B14F-4D97-AF65-F5344CB8AC3E}">
        <p14:creationId xmlns:p14="http://schemas.microsoft.com/office/powerpoint/2010/main" val="4006156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35C3BECA-5C66-4E88-94EC-607C8C874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2772">
            <a:off x="5711368" y="659131"/>
            <a:ext cx="2567931" cy="1925949"/>
          </a:xfrm>
          <a:prstGeom prst="rect">
            <a:avLst/>
          </a:prstGeom>
        </p:spPr>
      </p:pic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D848EC-EAE3-4D4D-B777-D4CE38DFAFFA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1CA1590-5FF1-4055-BFDD-E4BFA447D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8129">
            <a:off x="5905885" y="2571383"/>
            <a:ext cx="2567931" cy="19259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3390B01-82D5-4E89-A482-F0F6205FE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60219">
            <a:off x="3086526" y="612253"/>
            <a:ext cx="2503495" cy="18776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99C8A9-0919-4F2E-A9A7-E03ADC23E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5025">
            <a:off x="3127820" y="2591375"/>
            <a:ext cx="2503495" cy="1877621"/>
          </a:xfrm>
          <a:prstGeom prst="rect">
            <a:avLst/>
          </a:prstGeom>
        </p:spPr>
      </p:pic>
      <p:sp>
        <p:nvSpPr>
          <p:cNvPr id="10" name="Google Shape;117;p19">
            <a:extLst>
              <a:ext uri="{FF2B5EF4-FFF2-40B4-BE49-F238E27FC236}">
                <a16:creationId xmlns:a16="http://schemas.microsoft.com/office/drawing/2014/main" id="{27F3C5E4-8DAD-418B-B27B-77BB2FCD9765}"/>
              </a:ext>
            </a:extLst>
          </p:cNvPr>
          <p:cNvSpPr txBox="1">
            <a:spLocks/>
          </p:cNvSpPr>
          <p:nvPr/>
        </p:nvSpPr>
        <p:spPr>
          <a:xfrm>
            <a:off x="484128" y="1801707"/>
            <a:ext cx="1920324" cy="100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⊡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□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marL="0" indent="0" algn="ctr">
              <a:buFont typeface="Droid Serif"/>
              <a:buNone/>
            </a:pPr>
            <a:r>
              <a:rPr lang="en-US" sz="1800" b="1" dirty="0">
                <a:latin typeface="Montserrat"/>
                <a:sym typeface="Montserrat"/>
                <a:hlinkClick r:id="rId7"/>
              </a:rPr>
              <a:t>Volunteer Experiences</a:t>
            </a:r>
            <a:endParaRPr lang="en-US" b="1" dirty="0"/>
          </a:p>
        </p:txBody>
      </p:sp>
      <p:sp>
        <p:nvSpPr>
          <p:cNvPr id="2" name="Rectangle 1"/>
          <p:cNvSpPr/>
          <p:nvPr/>
        </p:nvSpPr>
        <p:spPr>
          <a:xfrm>
            <a:off x="505062" y="4439949"/>
            <a:ext cx="4243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https://www.youtube.com/watch?v=KHsDwVbhLyc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5387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ctrTitle"/>
          </p:nvPr>
        </p:nvSpPr>
        <p:spPr>
          <a:xfrm>
            <a:off x="1933075" y="2469856"/>
            <a:ext cx="52776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How To Get Started</a:t>
            </a:r>
            <a:endParaRPr b="1" dirty="0"/>
          </a:p>
        </p:txBody>
      </p:sp>
      <p:sp>
        <p:nvSpPr>
          <p:cNvPr id="83" name="Google Shape;83;p15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grpSp>
        <p:nvGrpSpPr>
          <p:cNvPr id="6" name="Google Shape;471;p38">
            <a:extLst>
              <a:ext uri="{FF2B5EF4-FFF2-40B4-BE49-F238E27FC236}">
                <a16:creationId xmlns:a16="http://schemas.microsoft.com/office/drawing/2014/main" id="{9705A659-6F82-4606-97A7-508384EC1ACD}"/>
              </a:ext>
            </a:extLst>
          </p:cNvPr>
          <p:cNvGrpSpPr/>
          <p:nvPr/>
        </p:nvGrpSpPr>
        <p:grpSpPr>
          <a:xfrm>
            <a:off x="4267750" y="528407"/>
            <a:ext cx="608499" cy="593145"/>
            <a:chOff x="3955900" y="2984500"/>
            <a:chExt cx="414000" cy="422525"/>
          </a:xfrm>
          <a:solidFill>
            <a:srgbClr val="FF9E00"/>
          </a:solidFill>
        </p:grpSpPr>
        <p:sp>
          <p:nvSpPr>
            <p:cNvPr id="7" name="Google Shape;472;p38">
              <a:extLst>
                <a:ext uri="{FF2B5EF4-FFF2-40B4-BE49-F238E27FC236}">
                  <a16:creationId xmlns:a16="http://schemas.microsoft.com/office/drawing/2014/main" id="{DB92F613-A386-4736-8C58-FF03143DA319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" name="Google Shape;473;p38">
              <a:extLst>
                <a:ext uri="{FF2B5EF4-FFF2-40B4-BE49-F238E27FC236}">
                  <a16:creationId xmlns:a16="http://schemas.microsoft.com/office/drawing/2014/main" id="{1EC203F3-6B98-4843-86A1-3BBF99F9A107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" name="Google Shape;474;p38">
              <a:extLst>
                <a:ext uri="{FF2B5EF4-FFF2-40B4-BE49-F238E27FC236}">
                  <a16:creationId xmlns:a16="http://schemas.microsoft.com/office/drawing/2014/main" id="{6215B1BB-B37C-4D84-8570-D9AC9A0854F8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045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D848EC-EAE3-4D4D-B777-D4CE38DFAFFA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854927" y="260735"/>
            <a:ext cx="709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92D050"/>
              </a:solidFill>
              <a:latin typeface="Droid Serif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Droid Serif"/>
              </a:rPr>
              <a:t>Find Your Local Feeding America Food Bank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14" y="2172987"/>
            <a:ext cx="8249812" cy="25007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00976" y="1206096"/>
            <a:ext cx="67279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www.feedingamerica.org</a:t>
            </a:r>
            <a:r>
              <a:rPr lang="en-US" dirty="0">
                <a:hlinkClick r:id="rId4"/>
              </a:rPr>
              <a:t>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sz="2000" dirty="0">
                <a:hlinkClick r:id="rId5"/>
              </a:rPr>
              <a:t>www.feedingamerica.org/find-your-local-foodbank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2792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D848EC-EAE3-4D4D-B777-D4CE38DFAFFA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854927" y="260735"/>
            <a:ext cx="709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92D050"/>
              </a:solidFill>
              <a:latin typeface="Droid Serif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Droid Serif"/>
              </a:rPr>
              <a:t>Throughout the United States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245" y="1070517"/>
            <a:ext cx="5529724" cy="37082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25" y="911761"/>
            <a:ext cx="2439096" cy="1483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51" y="2759927"/>
            <a:ext cx="2369634" cy="133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659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695921" y="1542457"/>
            <a:ext cx="3621900" cy="2965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31938" y="381000"/>
            <a:ext cx="5411787" cy="800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92D050"/>
              </a:solidFill>
              <a:latin typeface="Droid Serif"/>
            </a:endParaRPr>
          </a:p>
          <a:p>
            <a:pPr algn="ctr"/>
            <a:r>
              <a:rPr lang="en-US" sz="2000" dirty="0">
                <a:solidFill>
                  <a:srgbClr val="92D050"/>
                </a:solidFill>
                <a:latin typeface="Droid Serif"/>
              </a:rPr>
              <a:t>	Partner with Others</a:t>
            </a:r>
            <a:endParaRPr lang="en-US" sz="2000" b="1" dirty="0">
              <a:solidFill>
                <a:srgbClr val="92D050"/>
              </a:solidFill>
              <a:latin typeface="Droid Serif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D848EC-EAE3-4D4D-B777-D4CE38DFAFFA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083" y="1336605"/>
            <a:ext cx="501967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>
            <a:spLocks/>
          </p:cNvSpPr>
          <p:nvPr/>
        </p:nvSpPr>
        <p:spPr>
          <a:xfrm>
            <a:off x="1990026" y="3345713"/>
            <a:ext cx="541178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lang="en-US" sz="2000" dirty="0">
              <a:solidFill>
                <a:srgbClr val="92D050"/>
              </a:solidFill>
              <a:latin typeface="Droid Serif"/>
            </a:endParaRPr>
          </a:p>
          <a:p>
            <a:r>
              <a:rPr lang="en-US" sz="2000" dirty="0">
                <a:solidFill>
                  <a:srgbClr val="92D050"/>
                </a:solidFill>
                <a:latin typeface="Droid Serif"/>
              </a:rPr>
              <a:t>Including Staff is Key</a:t>
            </a:r>
          </a:p>
        </p:txBody>
      </p:sp>
    </p:spTree>
    <p:extLst>
      <p:ext uri="{BB962C8B-B14F-4D97-AF65-F5344CB8AC3E}">
        <p14:creationId xmlns:p14="http://schemas.microsoft.com/office/powerpoint/2010/main" val="33656073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D848EC-EAE3-4D4D-B777-D4CE38DFAFFA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854927" y="260735"/>
            <a:ext cx="709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92D050"/>
              </a:solidFill>
              <a:latin typeface="Droid Serif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Droid Serif"/>
              </a:rPr>
              <a:t>Organizational Basics</a:t>
            </a:r>
          </a:p>
        </p:txBody>
      </p:sp>
      <p:sp>
        <p:nvSpPr>
          <p:cNvPr id="5" name="Google Shape;115;p19">
            <a:extLst>
              <a:ext uri="{FF2B5EF4-FFF2-40B4-BE49-F238E27FC236}">
                <a16:creationId xmlns:a16="http://schemas.microsoft.com/office/drawing/2014/main" id="{0553F19F-694F-457C-82B1-D69AF7270F2D}"/>
              </a:ext>
            </a:extLst>
          </p:cNvPr>
          <p:cNvSpPr txBox="1">
            <a:spLocks/>
          </p:cNvSpPr>
          <p:nvPr/>
        </p:nvSpPr>
        <p:spPr>
          <a:xfrm>
            <a:off x="698810" y="1464527"/>
            <a:ext cx="7932234" cy="315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⊡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□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●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○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Droid Serif"/>
              <a:buChar char="■"/>
              <a:defRPr sz="2000" b="0" i="0" u="none" strike="noStrike" cap="none">
                <a:solidFill>
                  <a:srgbClr val="434343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pPr marL="342900" indent="-342900" algn="ctr">
              <a:buFont typeface="Droid Serif"/>
              <a:buAutoNum type="arabicPeriod"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Reach Out To Food Bank and Local Bar Leaders</a:t>
            </a:r>
          </a:p>
          <a:p>
            <a:pPr marL="342900" indent="-342900" algn="ctr">
              <a:buFont typeface="Droid Serif"/>
              <a:buAutoNum type="arabicPeriod"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Have organizational meeting/call</a:t>
            </a:r>
          </a:p>
          <a:p>
            <a:pPr marL="342900" indent="-342900" algn="ctr">
              <a:buFont typeface="Droid Serif"/>
              <a:buAutoNum type="arabicPeriod"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Plan ahead</a:t>
            </a:r>
          </a:p>
          <a:p>
            <a:pPr marL="342900" indent="-342900" algn="ctr">
              <a:buFont typeface="Droid Serif"/>
              <a:buAutoNum type="arabicPeriod"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Set length of campaign</a:t>
            </a:r>
          </a:p>
          <a:p>
            <a:pPr marL="342900" indent="-342900" algn="ctr">
              <a:buFont typeface="Droid Serif"/>
              <a:buAutoNum type="arabicPeriod"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Set goals for campaign</a:t>
            </a:r>
          </a:p>
          <a:p>
            <a:pPr marL="342900" indent="-342900" algn="ctr">
              <a:buFont typeface="Droid Serif"/>
              <a:buAutoNum type="arabicPeriod"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Solicit Participants (Partner/Admin Liaison)</a:t>
            </a:r>
          </a:p>
          <a:p>
            <a:pPr marL="342900" indent="-342900" algn="ctr">
              <a:buFont typeface="Droid Serif"/>
              <a:buAutoNum type="arabicPeriod"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Publicize</a:t>
            </a:r>
          </a:p>
          <a:p>
            <a:pPr marL="342900" indent="-342900" algn="ctr">
              <a:buFont typeface="Droid Serif"/>
              <a:buAutoNum type="arabicPeriod"/>
            </a:pPr>
            <a:r>
              <a:rPr lang="en-US" sz="1800" b="1" dirty="0">
                <a:latin typeface="Montserrat"/>
                <a:ea typeface="Montserrat"/>
                <a:cs typeface="Montserrat"/>
                <a:sym typeface="Montserrat"/>
              </a:rPr>
              <a:t>Have Fun With It!</a:t>
            </a:r>
          </a:p>
          <a:p>
            <a:pPr marL="0" indent="0" algn="ctr">
              <a:buFont typeface="Droid Serif"/>
              <a:buNone/>
            </a:pPr>
            <a:endParaRPr lang="en-US" sz="18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 algn="ctr">
              <a:buFont typeface="Droid Serif"/>
              <a:buNone/>
            </a:pPr>
            <a:endParaRPr lang="en-US" sz="1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920712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ctrTitle"/>
          </p:nvPr>
        </p:nvSpPr>
        <p:spPr>
          <a:xfrm>
            <a:off x="1933075" y="2469856"/>
            <a:ext cx="52776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What are the keys to a successful program?</a:t>
            </a:r>
            <a:endParaRPr b="1" dirty="0"/>
          </a:p>
        </p:txBody>
      </p:sp>
      <p:sp>
        <p:nvSpPr>
          <p:cNvPr id="83" name="Google Shape;83;p15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grpSp>
        <p:nvGrpSpPr>
          <p:cNvPr id="6" name="Google Shape;471;p38">
            <a:extLst>
              <a:ext uri="{FF2B5EF4-FFF2-40B4-BE49-F238E27FC236}">
                <a16:creationId xmlns:a16="http://schemas.microsoft.com/office/drawing/2014/main" id="{9705A659-6F82-4606-97A7-508384EC1ACD}"/>
              </a:ext>
            </a:extLst>
          </p:cNvPr>
          <p:cNvGrpSpPr/>
          <p:nvPr/>
        </p:nvGrpSpPr>
        <p:grpSpPr>
          <a:xfrm>
            <a:off x="4267750" y="528407"/>
            <a:ext cx="608499" cy="593145"/>
            <a:chOff x="3955900" y="2984500"/>
            <a:chExt cx="414000" cy="422525"/>
          </a:xfrm>
          <a:solidFill>
            <a:srgbClr val="FF9E00"/>
          </a:solidFill>
        </p:grpSpPr>
        <p:sp>
          <p:nvSpPr>
            <p:cNvPr id="7" name="Google Shape;472;p38">
              <a:extLst>
                <a:ext uri="{FF2B5EF4-FFF2-40B4-BE49-F238E27FC236}">
                  <a16:creationId xmlns:a16="http://schemas.microsoft.com/office/drawing/2014/main" id="{DB92F613-A386-4736-8C58-FF03143DA319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" name="Google Shape;473;p38">
              <a:extLst>
                <a:ext uri="{FF2B5EF4-FFF2-40B4-BE49-F238E27FC236}">
                  <a16:creationId xmlns:a16="http://schemas.microsoft.com/office/drawing/2014/main" id="{1EC203F3-6B98-4843-86A1-3BBF99F9A107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" name="Google Shape;474;p38">
              <a:extLst>
                <a:ext uri="{FF2B5EF4-FFF2-40B4-BE49-F238E27FC236}">
                  <a16:creationId xmlns:a16="http://schemas.microsoft.com/office/drawing/2014/main" id="{6215B1BB-B37C-4D84-8570-D9AC9A0854F8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930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ctrTitle"/>
          </p:nvPr>
        </p:nvSpPr>
        <p:spPr>
          <a:xfrm>
            <a:off x="1933075" y="2571750"/>
            <a:ext cx="52776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Why </a:t>
            </a:r>
            <a:r>
              <a:rPr lang="en-US" b="1" i="1" dirty="0"/>
              <a:t>Food from the Bar</a:t>
            </a:r>
            <a:r>
              <a:rPr lang="en-US" b="1" dirty="0"/>
              <a:t>?</a:t>
            </a:r>
            <a:endParaRPr b="1" dirty="0"/>
          </a:p>
        </p:txBody>
      </p:sp>
      <p:sp>
        <p:nvSpPr>
          <p:cNvPr id="83" name="Google Shape;83;p15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6" name="Google Shape;471;p38">
            <a:extLst>
              <a:ext uri="{FF2B5EF4-FFF2-40B4-BE49-F238E27FC236}">
                <a16:creationId xmlns:a16="http://schemas.microsoft.com/office/drawing/2014/main" id="{9705A659-6F82-4606-97A7-508384EC1ACD}"/>
              </a:ext>
            </a:extLst>
          </p:cNvPr>
          <p:cNvGrpSpPr/>
          <p:nvPr/>
        </p:nvGrpSpPr>
        <p:grpSpPr>
          <a:xfrm>
            <a:off x="4267750" y="528407"/>
            <a:ext cx="608499" cy="593145"/>
            <a:chOff x="3955900" y="2984500"/>
            <a:chExt cx="414000" cy="422525"/>
          </a:xfrm>
          <a:solidFill>
            <a:srgbClr val="FF9E00"/>
          </a:solidFill>
        </p:grpSpPr>
        <p:sp>
          <p:nvSpPr>
            <p:cNvPr id="7" name="Google Shape;472;p38">
              <a:extLst>
                <a:ext uri="{FF2B5EF4-FFF2-40B4-BE49-F238E27FC236}">
                  <a16:creationId xmlns:a16="http://schemas.microsoft.com/office/drawing/2014/main" id="{DB92F613-A386-4736-8C58-FF03143DA319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" name="Google Shape;473;p38">
              <a:extLst>
                <a:ext uri="{FF2B5EF4-FFF2-40B4-BE49-F238E27FC236}">
                  <a16:creationId xmlns:a16="http://schemas.microsoft.com/office/drawing/2014/main" id="{1EC203F3-6B98-4843-86A1-3BBF99F9A107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" name="Google Shape;474;p38">
              <a:extLst>
                <a:ext uri="{FF2B5EF4-FFF2-40B4-BE49-F238E27FC236}">
                  <a16:creationId xmlns:a16="http://schemas.microsoft.com/office/drawing/2014/main" id="{6215B1BB-B37C-4D84-8570-D9AC9A0854F8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714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FD59F-303C-4370-9FFA-4D997F7D101B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D35A5-D720-476A-B009-0771E23B93E5}"/>
              </a:ext>
            </a:extLst>
          </p:cNvPr>
          <p:cNvSpPr txBox="1"/>
          <p:nvPr/>
        </p:nvSpPr>
        <p:spPr>
          <a:xfrm>
            <a:off x="5160336" y="1900934"/>
            <a:ext cx="326761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Be</a:t>
            </a:r>
          </a:p>
          <a:p>
            <a:pPr algn="ctr"/>
            <a:r>
              <a:rPr lang="en-US" sz="2800" b="1" dirty="0">
                <a:solidFill>
                  <a:srgbClr val="92D050"/>
                </a:solidFill>
                <a:latin typeface="Montserrat" panose="020B0604020202020204" charset="0"/>
              </a:rPr>
              <a:t>Inclusive</a:t>
            </a:r>
          </a:p>
          <a:p>
            <a:pPr algn="ctr"/>
            <a:endParaRPr lang="en-US" sz="2800" b="1" dirty="0">
              <a:solidFill>
                <a:schemeClr val="tx2">
                  <a:lumMod val="50000"/>
                </a:schemeClr>
              </a:solidFill>
              <a:latin typeface="Montserrat" panose="020B0604020202020204" charset="0"/>
            </a:endParaRP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Get staff, students and families involved!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81D1D-23E2-47EA-9BFC-B3B74EE37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19" y="1242018"/>
            <a:ext cx="3983664" cy="2659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oogle Shape;571;p38">
            <a:extLst>
              <a:ext uri="{FF2B5EF4-FFF2-40B4-BE49-F238E27FC236}">
                <a16:creationId xmlns:a16="http://schemas.microsoft.com/office/drawing/2014/main" id="{4832C98F-7C32-4023-97BA-373B257881E2}"/>
              </a:ext>
            </a:extLst>
          </p:cNvPr>
          <p:cNvGrpSpPr/>
          <p:nvPr/>
        </p:nvGrpSpPr>
        <p:grpSpPr>
          <a:xfrm rot="833385">
            <a:off x="6395992" y="1100251"/>
            <a:ext cx="796302" cy="735638"/>
            <a:chOff x="5241175" y="4959100"/>
            <a:chExt cx="539775" cy="517775"/>
          </a:xfrm>
          <a:solidFill>
            <a:srgbClr val="FF9E00"/>
          </a:solidFill>
        </p:grpSpPr>
        <p:sp>
          <p:nvSpPr>
            <p:cNvPr id="19" name="Google Shape;572;p38">
              <a:extLst>
                <a:ext uri="{FF2B5EF4-FFF2-40B4-BE49-F238E27FC236}">
                  <a16:creationId xmlns:a16="http://schemas.microsoft.com/office/drawing/2014/main" id="{B9D6F055-371F-4CF5-B83C-C455BFF98C3A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73;p38">
              <a:extLst>
                <a:ext uri="{FF2B5EF4-FFF2-40B4-BE49-F238E27FC236}">
                  <a16:creationId xmlns:a16="http://schemas.microsoft.com/office/drawing/2014/main" id="{F74A6920-20E3-4A98-A1A4-728125E27853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77;p38">
              <a:extLst>
                <a:ext uri="{FF2B5EF4-FFF2-40B4-BE49-F238E27FC236}">
                  <a16:creationId xmlns:a16="http://schemas.microsoft.com/office/drawing/2014/main" id="{08737E52-E6FB-4CC0-BA54-FEF607DF850E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187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FD59F-303C-4370-9FFA-4D997F7D101B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D35A5-D720-476A-B009-0771E23B93E5}"/>
              </a:ext>
            </a:extLst>
          </p:cNvPr>
          <p:cNvSpPr txBox="1"/>
          <p:nvPr/>
        </p:nvSpPr>
        <p:spPr>
          <a:xfrm>
            <a:off x="5160336" y="1900934"/>
            <a:ext cx="3267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Seek out </a:t>
            </a:r>
            <a:r>
              <a:rPr lang="en-US" sz="2800" b="1" dirty="0">
                <a:solidFill>
                  <a:srgbClr val="92D050"/>
                </a:solidFill>
                <a:latin typeface="Montserrat" panose="020B0604020202020204" charset="0"/>
              </a:rPr>
              <a:t>partners</a:t>
            </a:r>
          </a:p>
        </p:txBody>
      </p:sp>
      <p:grpSp>
        <p:nvGrpSpPr>
          <p:cNvPr id="18" name="Google Shape;571;p38">
            <a:extLst>
              <a:ext uri="{FF2B5EF4-FFF2-40B4-BE49-F238E27FC236}">
                <a16:creationId xmlns:a16="http://schemas.microsoft.com/office/drawing/2014/main" id="{4832C98F-7C32-4023-97BA-373B257881E2}"/>
              </a:ext>
            </a:extLst>
          </p:cNvPr>
          <p:cNvGrpSpPr/>
          <p:nvPr/>
        </p:nvGrpSpPr>
        <p:grpSpPr>
          <a:xfrm rot="833385">
            <a:off x="6395992" y="1100251"/>
            <a:ext cx="796302" cy="735638"/>
            <a:chOff x="5241175" y="4959100"/>
            <a:chExt cx="539775" cy="517775"/>
          </a:xfrm>
          <a:solidFill>
            <a:srgbClr val="FF9E00"/>
          </a:solidFill>
        </p:grpSpPr>
        <p:sp>
          <p:nvSpPr>
            <p:cNvPr id="19" name="Google Shape;572;p38">
              <a:extLst>
                <a:ext uri="{FF2B5EF4-FFF2-40B4-BE49-F238E27FC236}">
                  <a16:creationId xmlns:a16="http://schemas.microsoft.com/office/drawing/2014/main" id="{B9D6F055-371F-4CF5-B83C-C455BFF98C3A}"/>
                </a:ext>
              </a:extLst>
            </p:cNvPr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73;p38">
              <a:extLst>
                <a:ext uri="{FF2B5EF4-FFF2-40B4-BE49-F238E27FC236}">
                  <a16:creationId xmlns:a16="http://schemas.microsoft.com/office/drawing/2014/main" id="{F74A6920-20E3-4A98-A1A4-728125E27853}"/>
                </a:ext>
              </a:extLst>
            </p:cNvPr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77;p38">
              <a:extLst>
                <a:ext uri="{FF2B5EF4-FFF2-40B4-BE49-F238E27FC236}">
                  <a16:creationId xmlns:a16="http://schemas.microsoft.com/office/drawing/2014/main" id="{08737E52-E6FB-4CC0-BA54-FEF607DF850E}"/>
                </a:ext>
              </a:extLst>
            </p:cNvPr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73" y="733171"/>
            <a:ext cx="5019675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33" y="2675354"/>
            <a:ext cx="2390869" cy="208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7999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FD59F-303C-4370-9FFA-4D997F7D101B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D35A5-D720-476A-B009-0771E23B93E5}"/>
              </a:ext>
            </a:extLst>
          </p:cNvPr>
          <p:cNvSpPr txBox="1"/>
          <p:nvPr/>
        </p:nvSpPr>
        <p:spPr>
          <a:xfrm>
            <a:off x="713396" y="2065076"/>
            <a:ext cx="326761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Have a</a:t>
            </a:r>
          </a:p>
          <a:p>
            <a:pPr algn="ctr"/>
            <a:r>
              <a:rPr lang="en-US" sz="2800" b="1" dirty="0">
                <a:solidFill>
                  <a:srgbClr val="92D050"/>
                </a:solidFill>
                <a:latin typeface="Montserrat" panose="020B0604020202020204" charset="0"/>
              </a:rPr>
              <a:t>Kick-Off Event</a:t>
            </a:r>
          </a:p>
          <a:p>
            <a:pPr algn="ctr"/>
            <a:endParaRPr lang="en-US" sz="2800" b="1" dirty="0">
              <a:solidFill>
                <a:schemeClr val="tx2">
                  <a:lumMod val="50000"/>
                </a:schemeClr>
              </a:solidFill>
              <a:latin typeface="Montserrat" panose="020B0604020202020204" charset="0"/>
            </a:endParaRP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Invite your Community and Start Strong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81D1D-23E2-47EA-9BFC-B3B74EE37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410" y="2427491"/>
            <a:ext cx="2884730" cy="216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oogle Shape;423;p38">
            <a:extLst>
              <a:ext uri="{FF2B5EF4-FFF2-40B4-BE49-F238E27FC236}">
                <a16:creationId xmlns:a16="http://schemas.microsoft.com/office/drawing/2014/main" id="{32025AC0-2625-4021-8E23-CBF50CF4C668}"/>
              </a:ext>
            </a:extLst>
          </p:cNvPr>
          <p:cNvGrpSpPr/>
          <p:nvPr/>
        </p:nvGrpSpPr>
        <p:grpSpPr>
          <a:xfrm>
            <a:off x="1994025" y="1208681"/>
            <a:ext cx="706644" cy="655418"/>
            <a:chOff x="6625350" y="1613750"/>
            <a:chExt cx="480525" cy="438400"/>
          </a:xfrm>
          <a:solidFill>
            <a:srgbClr val="FF9E00"/>
          </a:solidFill>
        </p:grpSpPr>
        <p:sp>
          <p:nvSpPr>
            <p:cNvPr id="7" name="Google Shape;424;p38">
              <a:extLst>
                <a:ext uri="{FF2B5EF4-FFF2-40B4-BE49-F238E27FC236}">
                  <a16:creationId xmlns:a16="http://schemas.microsoft.com/office/drawing/2014/main" id="{6ECACD1E-E123-4927-B147-5FA8B33392EC}"/>
                </a:ext>
              </a:extLst>
            </p:cNvPr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l" t="t" r="r" b="b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25;p38">
              <a:extLst>
                <a:ext uri="{FF2B5EF4-FFF2-40B4-BE49-F238E27FC236}">
                  <a16:creationId xmlns:a16="http://schemas.microsoft.com/office/drawing/2014/main" id="{7A82F803-A626-4547-8BC3-74FF19033805}"/>
                </a:ext>
              </a:extLst>
            </p:cNvPr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l" t="t" r="r" b="b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426;p38">
              <a:extLst>
                <a:ext uri="{FF2B5EF4-FFF2-40B4-BE49-F238E27FC236}">
                  <a16:creationId xmlns:a16="http://schemas.microsoft.com/office/drawing/2014/main" id="{46F14CBC-35FB-4318-A184-AF13F19DC5E7}"/>
                </a:ext>
              </a:extLst>
            </p:cNvPr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l" t="t" r="r" b="b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427;p38">
              <a:extLst>
                <a:ext uri="{FF2B5EF4-FFF2-40B4-BE49-F238E27FC236}">
                  <a16:creationId xmlns:a16="http://schemas.microsoft.com/office/drawing/2014/main" id="{08A34592-E5B9-4FCD-8E3A-BD4D4A314E2B}"/>
                </a:ext>
              </a:extLst>
            </p:cNvPr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l" t="t" r="r" b="b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428;p38">
              <a:extLst>
                <a:ext uri="{FF2B5EF4-FFF2-40B4-BE49-F238E27FC236}">
                  <a16:creationId xmlns:a16="http://schemas.microsoft.com/office/drawing/2014/main" id="{C586E719-29A9-4E8A-8194-FF584CA74758}"/>
                </a:ext>
              </a:extLst>
            </p:cNvPr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l" t="t" r="r" b="b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010" y="589566"/>
            <a:ext cx="2967783" cy="214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396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FD59F-303C-4370-9FFA-4D997F7D101B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D35A5-D720-476A-B009-0771E23B93E5}"/>
              </a:ext>
            </a:extLst>
          </p:cNvPr>
          <p:cNvSpPr txBox="1"/>
          <p:nvPr/>
        </p:nvSpPr>
        <p:spPr>
          <a:xfrm>
            <a:off x="5188688" y="1757300"/>
            <a:ext cx="3267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Make it</a:t>
            </a:r>
          </a:p>
          <a:p>
            <a:pPr algn="ctr"/>
            <a:r>
              <a:rPr lang="en-US" sz="2800" b="1" dirty="0">
                <a:solidFill>
                  <a:srgbClr val="92D050"/>
                </a:solidFill>
                <a:latin typeface="Montserrat" panose="020B0604020202020204" charset="0"/>
              </a:rPr>
              <a:t>Easy</a:t>
            </a:r>
          </a:p>
          <a:p>
            <a:pPr algn="ctr"/>
            <a:endParaRPr lang="en-US" sz="2800" b="1" dirty="0">
              <a:solidFill>
                <a:srgbClr val="92D050"/>
              </a:solidFill>
              <a:latin typeface="Montserrat" panose="020B0604020202020204" charset="0"/>
            </a:endParaRP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Create Food Drop-Off Points in High-Traffic Areas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81D1D-23E2-47EA-9BFC-B3B74EE37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29" y="1077876"/>
            <a:ext cx="3983664" cy="2987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oogle Shape;461;p38">
            <a:extLst>
              <a:ext uri="{FF2B5EF4-FFF2-40B4-BE49-F238E27FC236}">
                <a16:creationId xmlns:a16="http://schemas.microsoft.com/office/drawing/2014/main" id="{1C8801FB-93F1-4943-A54F-6D47217E5ACC}"/>
              </a:ext>
            </a:extLst>
          </p:cNvPr>
          <p:cNvGrpSpPr/>
          <p:nvPr/>
        </p:nvGrpSpPr>
        <p:grpSpPr>
          <a:xfrm>
            <a:off x="6489278" y="1047405"/>
            <a:ext cx="666433" cy="616190"/>
            <a:chOff x="2583325" y="2972875"/>
            <a:chExt cx="462850" cy="445750"/>
          </a:xfrm>
          <a:solidFill>
            <a:srgbClr val="FF9E00"/>
          </a:solidFill>
        </p:grpSpPr>
        <p:sp>
          <p:nvSpPr>
            <p:cNvPr id="7" name="Google Shape;462;p38">
              <a:extLst>
                <a:ext uri="{FF2B5EF4-FFF2-40B4-BE49-F238E27FC236}">
                  <a16:creationId xmlns:a16="http://schemas.microsoft.com/office/drawing/2014/main" id="{C4CA97F5-60AD-41C2-A13E-3E3EAB8AAC8D}"/>
                </a:ext>
              </a:extLst>
            </p:cNvPr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63;p38">
              <a:extLst>
                <a:ext uri="{FF2B5EF4-FFF2-40B4-BE49-F238E27FC236}">
                  <a16:creationId xmlns:a16="http://schemas.microsoft.com/office/drawing/2014/main" id="{8A86AE40-6D59-46F1-8952-7EA3FC1553ED}"/>
                </a:ext>
              </a:extLst>
            </p:cNvPr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22371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FD59F-303C-4370-9FFA-4D997F7D101B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D35A5-D720-476A-B009-0771E23B93E5}"/>
              </a:ext>
            </a:extLst>
          </p:cNvPr>
          <p:cNvSpPr txBox="1"/>
          <p:nvPr/>
        </p:nvSpPr>
        <p:spPr>
          <a:xfrm>
            <a:off x="5188688" y="1757300"/>
            <a:ext cx="3267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Make it</a:t>
            </a:r>
          </a:p>
          <a:p>
            <a:pPr algn="ctr"/>
            <a:r>
              <a:rPr lang="en-US" sz="2800" b="1" dirty="0">
                <a:solidFill>
                  <a:srgbClr val="92D050"/>
                </a:solidFill>
                <a:latin typeface="Montserrat" panose="020B0604020202020204" charset="0"/>
              </a:rPr>
              <a:t>Easy</a:t>
            </a:r>
          </a:p>
          <a:p>
            <a:pPr algn="ctr"/>
            <a:endParaRPr lang="en-US" sz="2800" b="1" dirty="0">
              <a:solidFill>
                <a:schemeClr val="tx2">
                  <a:lumMod val="50000"/>
                </a:schemeClr>
              </a:solidFill>
              <a:latin typeface="Montserrat" panose="020B0604020202020204" charset="0"/>
            </a:endParaRP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Allow for Online Donations or Payroll Deductions</a:t>
            </a:r>
          </a:p>
        </p:txBody>
      </p:sp>
      <p:grpSp>
        <p:nvGrpSpPr>
          <p:cNvPr id="6" name="Google Shape;461;p38">
            <a:extLst>
              <a:ext uri="{FF2B5EF4-FFF2-40B4-BE49-F238E27FC236}">
                <a16:creationId xmlns:a16="http://schemas.microsoft.com/office/drawing/2014/main" id="{1C8801FB-93F1-4943-A54F-6D47217E5ACC}"/>
              </a:ext>
            </a:extLst>
          </p:cNvPr>
          <p:cNvGrpSpPr/>
          <p:nvPr/>
        </p:nvGrpSpPr>
        <p:grpSpPr>
          <a:xfrm>
            <a:off x="6489278" y="1047405"/>
            <a:ext cx="666433" cy="616190"/>
            <a:chOff x="2583325" y="2972875"/>
            <a:chExt cx="462850" cy="445750"/>
          </a:xfrm>
          <a:solidFill>
            <a:srgbClr val="FF9E00"/>
          </a:solidFill>
        </p:grpSpPr>
        <p:sp>
          <p:nvSpPr>
            <p:cNvPr id="7" name="Google Shape;462;p38">
              <a:extLst>
                <a:ext uri="{FF2B5EF4-FFF2-40B4-BE49-F238E27FC236}">
                  <a16:creationId xmlns:a16="http://schemas.microsoft.com/office/drawing/2014/main" id="{C4CA97F5-60AD-41C2-A13E-3E3EAB8AAC8D}"/>
                </a:ext>
              </a:extLst>
            </p:cNvPr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63;p38">
              <a:extLst>
                <a:ext uri="{FF2B5EF4-FFF2-40B4-BE49-F238E27FC236}">
                  <a16:creationId xmlns:a16="http://schemas.microsoft.com/office/drawing/2014/main" id="{8A86AE40-6D59-46F1-8952-7EA3FC1553ED}"/>
                </a:ext>
              </a:extLst>
            </p:cNvPr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15" y="953699"/>
            <a:ext cx="4730273" cy="2915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916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FD59F-303C-4370-9FFA-4D997F7D101B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D35A5-D720-476A-B009-0771E23B93E5}"/>
              </a:ext>
            </a:extLst>
          </p:cNvPr>
          <p:cNvSpPr txBox="1"/>
          <p:nvPr/>
        </p:nvSpPr>
        <p:spPr>
          <a:xfrm>
            <a:off x="602512" y="1989912"/>
            <a:ext cx="326761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Give Out</a:t>
            </a:r>
          </a:p>
          <a:p>
            <a:pPr algn="ctr"/>
            <a:r>
              <a:rPr lang="en-US" sz="2800" b="1" dirty="0">
                <a:solidFill>
                  <a:srgbClr val="92D050"/>
                </a:solidFill>
                <a:latin typeface="Montserrat" panose="020B0604020202020204" charset="0"/>
              </a:rPr>
              <a:t>Awards</a:t>
            </a:r>
          </a:p>
          <a:p>
            <a:pPr algn="ctr"/>
            <a:endParaRPr lang="en-US" sz="2800" b="1" dirty="0">
              <a:solidFill>
                <a:schemeClr val="tx2">
                  <a:lumMod val="50000"/>
                </a:schemeClr>
              </a:solidFill>
              <a:latin typeface="Montserrat" panose="020B0604020202020204" charset="0"/>
            </a:endParaRP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Foster a healthy competition</a:t>
            </a:r>
          </a:p>
        </p:txBody>
      </p:sp>
      <p:grpSp>
        <p:nvGrpSpPr>
          <p:cNvPr id="6" name="Google Shape;414;p38">
            <a:extLst>
              <a:ext uri="{FF2B5EF4-FFF2-40B4-BE49-F238E27FC236}">
                <a16:creationId xmlns:a16="http://schemas.microsoft.com/office/drawing/2014/main" id="{417D1E6A-0DF2-417F-8175-0A23E9D5E8D5}"/>
              </a:ext>
            </a:extLst>
          </p:cNvPr>
          <p:cNvGrpSpPr/>
          <p:nvPr/>
        </p:nvGrpSpPr>
        <p:grpSpPr>
          <a:xfrm>
            <a:off x="1918612" y="1153039"/>
            <a:ext cx="635414" cy="659935"/>
            <a:chOff x="5297950" y="1632050"/>
            <a:chExt cx="426200" cy="431100"/>
          </a:xfrm>
          <a:solidFill>
            <a:srgbClr val="FF9E00"/>
          </a:solidFill>
        </p:grpSpPr>
        <p:sp>
          <p:nvSpPr>
            <p:cNvPr id="7" name="Google Shape;415;p38">
              <a:extLst>
                <a:ext uri="{FF2B5EF4-FFF2-40B4-BE49-F238E27FC236}">
                  <a16:creationId xmlns:a16="http://schemas.microsoft.com/office/drawing/2014/main" id="{B85691CF-6048-41CB-91B6-192E55B8E132}"/>
                </a:ext>
              </a:extLst>
            </p:cNvPr>
            <p:cNvSpPr/>
            <p:nvPr/>
          </p:nvSpPr>
          <p:spPr>
            <a:xfrm>
              <a:off x="5404800" y="1936125"/>
              <a:ext cx="212500" cy="127025"/>
            </a:xfrm>
            <a:custGeom>
              <a:avLst/>
              <a:gdLst/>
              <a:ahLst/>
              <a:cxnLst/>
              <a:rect l="l" t="t" r="r" b="b"/>
              <a:pathLst>
                <a:path w="8500" h="5081" extrusionOk="0">
                  <a:moveTo>
                    <a:pt x="3175" y="1"/>
                  </a:moveTo>
                  <a:lnTo>
                    <a:pt x="3175" y="2834"/>
                  </a:lnTo>
                  <a:lnTo>
                    <a:pt x="2614" y="2956"/>
                  </a:lnTo>
                  <a:lnTo>
                    <a:pt x="2076" y="3102"/>
                  </a:lnTo>
                  <a:lnTo>
                    <a:pt x="1588" y="3298"/>
                  </a:lnTo>
                  <a:lnTo>
                    <a:pt x="1148" y="3493"/>
                  </a:lnTo>
                  <a:lnTo>
                    <a:pt x="782" y="3713"/>
                  </a:lnTo>
                  <a:lnTo>
                    <a:pt x="611" y="3859"/>
                  </a:lnTo>
                  <a:lnTo>
                    <a:pt x="464" y="3982"/>
                  </a:lnTo>
                  <a:lnTo>
                    <a:pt x="318" y="4128"/>
                  </a:lnTo>
                  <a:lnTo>
                    <a:pt x="196" y="4275"/>
                  </a:lnTo>
                  <a:lnTo>
                    <a:pt x="74" y="4421"/>
                  </a:lnTo>
                  <a:lnTo>
                    <a:pt x="0" y="4592"/>
                  </a:lnTo>
                  <a:lnTo>
                    <a:pt x="171" y="4665"/>
                  </a:lnTo>
                  <a:lnTo>
                    <a:pt x="416" y="4739"/>
                  </a:lnTo>
                  <a:lnTo>
                    <a:pt x="782" y="4836"/>
                  </a:lnTo>
                  <a:lnTo>
                    <a:pt x="1344" y="4910"/>
                  </a:lnTo>
                  <a:lnTo>
                    <a:pt x="2101" y="5007"/>
                  </a:lnTo>
                  <a:lnTo>
                    <a:pt x="3053" y="5056"/>
                  </a:lnTo>
                  <a:lnTo>
                    <a:pt x="4250" y="5081"/>
                  </a:lnTo>
                  <a:lnTo>
                    <a:pt x="5447" y="5056"/>
                  </a:lnTo>
                  <a:lnTo>
                    <a:pt x="6399" y="5007"/>
                  </a:lnTo>
                  <a:lnTo>
                    <a:pt x="7156" y="4910"/>
                  </a:lnTo>
                  <a:lnTo>
                    <a:pt x="7718" y="4836"/>
                  </a:lnTo>
                  <a:lnTo>
                    <a:pt x="8084" y="4739"/>
                  </a:lnTo>
                  <a:lnTo>
                    <a:pt x="8329" y="4665"/>
                  </a:lnTo>
                  <a:lnTo>
                    <a:pt x="8500" y="4592"/>
                  </a:lnTo>
                  <a:lnTo>
                    <a:pt x="8426" y="4421"/>
                  </a:lnTo>
                  <a:lnTo>
                    <a:pt x="8304" y="4275"/>
                  </a:lnTo>
                  <a:lnTo>
                    <a:pt x="8182" y="4128"/>
                  </a:lnTo>
                  <a:lnTo>
                    <a:pt x="8036" y="3982"/>
                  </a:lnTo>
                  <a:lnTo>
                    <a:pt x="7889" y="3859"/>
                  </a:lnTo>
                  <a:lnTo>
                    <a:pt x="7718" y="3713"/>
                  </a:lnTo>
                  <a:lnTo>
                    <a:pt x="7352" y="3493"/>
                  </a:lnTo>
                  <a:lnTo>
                    <a:pt x="6912" y="3298"/>
                  </a:lnTo>
                  <a:lnTo>
                    <a:pt x="6424" y="3102"/>
                  </a:lnTo>
                  <a:lnTo>
                    <a:pt x="5886" y="2956"/>
                  </a:lnTo>
                  <a:lnTo>
                    <a:pt x="5325" y="2834"/>
                  </a:lnTo>
                  <a:lnTo>
                    <a:pt x="5325" y="1"/>
                  </a:lnTo>
                  <a:lnTo>
                    <a:pt x="5032" y="49"/>
                  </a:lnTo>
                  <a:lnTo>
                    <a:pt x="4763" y="98"/>
                  </a:lnTo>
                  <a:lnTo>
                    <a:pt x="4250" y="123"/>
                  </a:lnTo>
                  <a:lnTo>
                    <a:pt x="3737" y="98"/>
                  </a:lnTo>
                  <a:lnTo>
                    <a:pt x="3469" y="49"/>
                  </a:lnTo>
                  <a:lnTo>
                    <a:pt x="317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16;p38">
              <a:extLst>
                <a:ext uri="{FF2B5EF4-FFF2-40B4-BE49-F238E27FC236}">
                  <a16:creationId xmlns:a16="http://schemas.microsoft.com/office/drawing/2014/main" id="{8879F554-631E-447D-8F1B-F0AA74DEA2F8}"/>
                </a:ext>
              </a:extLst>
            </p:cNvPr>
            <p:cNvSpPr/>
            <p:nvPr/>
          </p:nvSpPr>
          <p:spPr>
            <a:xfrm>
              <a:off x="5297950" y="1632050"/>
              <a:ext cx="426200" cy="294950"/>
            </a:xfrm>
            <a:custGeom>
              <a:avLst/>
              <a:gdLst/>
              <a:ahLst/>
              <a:cxnLst/>
              <a:rect l="l" t="t" r="r" b="b"/>
              <a:pathLst>
                <a:path w="17048" h="11798" extrusionOk="0">
                  <a:moveTo>
                    <a:pt x="8524" y="2956"/>
                  </a:moveTo>
                  <a:lnTo>
                    <a:pt x="8573" y="2981"/>
                  </a:lnTo>
                  <a:lnTo>
                    <a:pt x="8622" y="3054"/>
                  </a:lnTo>
                  <a:lnTo>
                    <a:pt x="9086" y="4128"/>
                  </a:lnTo>
                  <a:lnTo>
                    <a:pt x="9135" y="4202"/>
                  </a:lnTo>
                  <a:lnTo>
                    <a:pt x="9208" y="4275"/>
                  </a:lnTo>
                  <a:lnTo>
                    <a:pt x="9306" y="4324"/>
                  </a:lnTo>
                  <a:lnTo>
                    <a:pt x="9403" y="4348"/>
                  </a:lnTo>
                  <a:lnTo>
                    <a:pt x="10576" y="4470"/>
                  </a:lnTo>
                  <a:lnTo>
                    <a:pt x="10649" y="4495"/>
                  </a:lnTo>
                  <a:lnTo>
                    <a:pt x="10698" y="4519"/>
                  </a:lnTo>
                  <a:lnTo>
                    <a:pt x="10673" y="4592"/>
                  </a:lnTo>
                  <a:lnTo>
                    <a:pt x="10624" y="4641"/>
                  </a:lnTo>
                  <a:lnTo>
                    <a:pt x="9745" y="5423"/>
                  </a:lnTo>
                  <a:lnTo>
                    <a:pt x="9696" y="5496"/>
                  </a:lnTo>
                  <a:lnTo>
                    <a:pt x="9648" y="5594"/>
                  </a:lnTo>
                  <a:lnTo>
                    <a:pt x="9623" y="5691"/>
                  </a:lnTo>
                  <a:lnTo>
                    <a:pt x="9623" y="5789"/>
                  </a:lnTo>
                  <a:lnTo>
                    <a:pt x="9892" y="6961"/>
                  </a:lnTo>
                  <a:lnTo>
                    <a:pt x="9892" y="7035"/>
                  </a:lnTo>
                  <a:lnTo>
                    <a:pt x="9867" y="7084"/>
                  </a:lnTo>
                  <a:lnTo>
                    <a:pt x="9818" y="7084"/>
                  </a:lnTo>
                  <a:lnTo>
                    <a:pt x="9745" y="7059"/>
                  </a:lnTo>
                  <a:lnTo>
                    <a:pt x="8719" y="6473"/>
                  </a:lnTo>
                  <a:lnTo>
                    <a:pt x="8622" y="6424"/>
                  </a:lnTo>
                  <a:lnTo>
                    <a:pt x="8426" y="6424"/>
                  </a:lnTo>
                  <a:lnTo>
                    <a:pt x="8329" y="6473"/>
                  </a:lnTo>
                  <a:lnTo>
                    <a:pt x="7303" y="7059"/>
                  </a:lnTo>
                  <a:lnTo>
                    <a:pt x="7230" y="7084"/>
                  </a:lnTo>
                  <a:lnTo>
                    <a:pt x="7181" y="7084"/>
                  </a:lnTo>
                  <a:lnTo>
                    <a:pt x="7156" y="7035"/>
                  </a:lnTo>
                  <a:lnTo>
                    <a:pt x="7156" y="6961"/>
                  </a:lnTo>
                  <a:lnTo>
                    <a:pt x="7425" y="5789"/>
                  </a:lnTo>
                  <a:lnTo>
                    <a:pt x="7425" y="5691"/>
                  </a:lnTo>
                  <a:lnTo>
                    <a:pt x="7401" y="5594"/>
                  </a:lnTo>
                  <a:lnTo>
                    <a:pt x="7352" y="5496"/>
                  </a:lnTo>
                  <a:lnTo>
                    <a:pt x="7303" y="5423"/>
                  </a:lnTo>
                  <a:lnTo>
                    <a:pt x="6424" y="4641"/>
                  </a:lnTo>
                  <a:lnTo>
                    <a:pt x="6375" y="4592"/>
                  </a:lnTo>
                  <a:lnTo>
                    <a:pt x="6350" y="4519"/>
                  </a:lnTo>
                  <a:lnTo>
                    <a:pt x="6399" y="4495"/>
                  </a:lnTo>
                  <a:lnTo>
                    <a:pt x="6473" y="4470"/>
                  </a:lnTo>
                  <a:lnTo>
                    <a:pt x="7645" y="4348"/>
                  </a:lnTo>
                  <a:lnTo>
                    <a:pt x="7743" y="4324"/>
                  </a:lnTo>
                  <a:lnTo>
                    <a:pt x="7840" y="4275"/>
                  </a:lnTo>
                  <a:lnTo>
                    <a:pt x="7913" y="4202"/>
                  </a:lnTo>
                  <a:lnTo>
                    <a:pt x="7962" y="4128"/>
                  </a:lnTo>
                  <a:lnTo>
                    <a:pt x="8426" y="3054"/>
                  </a:lnTo>
                  <a:lnTo>
                    <a:pt x="8475" y="2981"/>
                  </a:lnTo>
                  <a:lnTo>
                    <a:pt x="8524" y="2956"/>
                  </a:lnTo>
                  <a:close/>
                  <a:moveTo>
                    <a:pt x="15973" y="2150"/>
                  </a:moveTo>
                  <a:lnTo>
                    <a:pt x="15973" y="2516"/>
                  </a:lnTo>
                  <a:lnTo>
                    <a:pt x="15924" y="2932"/>
                  </a:lnTo>
                  <a:lnTo>
                    <a:pt x="15875" y="3371"/>
                  </a:lnTo>
                  <a:lnTo>
                    <a:pt x="15802" y="3835"/>
                  </a:lnTo>
                  <a:lnTo>
                    <a:pt x="15704" y="4299"/>
                  </a:lnTo>
                  <a:lnTo>
                    <a:pt x="15558" y="4788"/>
                  </a:lnTo>
                  <a:lnTo>
                    <a:pt x="15411" y="5252"/>
                  </a:lnTo>
                  <a:lnTo>
                    <a:pt x="15216" y="5740"/>
                  </a:lnTo>
                  <a:lnTo>
                    <a:pt x="14996" y="6204"/>
                  </a:lnTo>
                  <a:lnTo>
                    <a:pt x="14752" y="6620"/>
                  </a:lnTo>
                  <a:lnTo>
                    <a:pt x="14459" y="7035"/>
                  </a:lnTo>
                  <a:lnTo>
                    <a:pt x="14141" y="7426"/>
                  </a:lnTo>
                  <a:lnTo>
                    <a:pt x="13799" y="7767"/>
                  </a:lnTo>
                  <a:lnTo>
                    <a:pt x="13604" y="7914"/>
                  </a:lnTo>
                  <a:lnTo>
                    <a:pt x="13409" y="8061"/>
                  </a:lnTo>
                  <a:lnTo>
                    <a:pt x="13213" y="8183"/>
                  </a:lnTo>
                  <a:lnTo>
                    <a:pt x="12993" y="8305"/>
                  </a:lnTo>
                  <a:lnTo>
                    <a:pt x="12774" y="8402"/>
                  </a:lnTo>
                  <a:lnTo>
                    <a:pt x="12529" y="8476"/>
                  </a:lnTo>
                  <a:lnTo>
                    <a:pt x="12529" y="8476"/>
                  </a:lnTo>
                  <a:lnTo>
                    <a:pt x="12823" y="7767"/>
                  </a:lnTo>
                  <a:lnTo>
                    <a:pt x="13042" y="7059"/>
                  </a:lnTo>
                  <a:lnTo>
                    <a:pt x="13262" y="6351"/>
                  </a:lnTo>
                  <a:lnTo>
                    <a:pt x="13433" y="5618"/>
                  </a:lnTo>
                  <a:lnTo>
                    <a:pt x="13555" y="4837"/>
                  </a:lnTo>
                  <a:lnTo>
                    <a:pt x="13677" y="4031"/>
                  </a:lnTo>
                  <a:lnTo>
                    <a:pt x="13751" y="3127"/>
                  </a:lnTo>
                  <a:lnTo>
                    <a:pt x="13799" y="2150"/>
                  </a:lnTo>
                  <a:close/>
                  <a:moveTo>
                    <a:pt x="3249" y="2150"/>
                  </a:moveTo>
                  <a:lnTo>
                    <a:pt x="3298" y="3127"/>
                  </a:lnTo>
                  <a:lnTo>
                    <a:pt x="3371" y="4031"/>
                  </a:lnTo>
                  <a:lnTo>
                    <a:pt x="3493" y="4837"/>
                  </a:lnTo>
                  <a:lnTo>
                    <a:pt x="3615" y="5618"/>
                  </a:lnTo>
                  <a:lnTo>
                    <a:pt x="3786" y="6351"/>
                  </a:lnTo>
                  <a:lnTo>
                    <a:pt x="4006" y="7059"/>
                  </a:lnTo>
                  <a:lnTo>
                    <a:pt x="4226" y="7767"/>
                  </a:lnTo>
                  <a:lnTo>
                    <a:pt x="4519" y="8476"/>
                  </a:lnTo>
                  <a:lnTo>
                    <a:pt x="4274" y="8402"/>
                  </a:lnTo>
                  <a:lnTo>
                    <a:pt x="4055" y="8305"/>
                  </a:lnTo>
                  <a:lnTo>
                    <a:pt x="3835" y="8183"/>
                  </a:lnTo>
                  <a:lnTo>
                    <a:pt x="3639" y="8061"/>
                  </a:lnTo>
                  <a:lnTo>
                    <a:pt x="3444" y="7914"/>
                  </a:lnTo>
                  <a:lnTo>
                    <a:pt x="3249" y="7767"/>
                  </a:lnTo>
                  <a:lnTo>
                    <a:pt x="2907" y="7426"/>
                  </a:lnTo>
                  <a:lnTo>
                    <a:pt x="2589" y="7035"/>
                  </a:lnTo>
                  <a:lnTo>
                    <a:pt x="2296" y="6620"/>
                  </a:lnTo>
                  <a:lnTo>
                    <a:pt x="2052" y="6204"/>
                  </a:lnTo>
                  <a:lnTo>
                    <a:pt x="1832" y="5740"/>
                  </a:lnTo>
                  <a:lnTo>
                    <a:pt x="1637" y="5252"/>
                  </a:lnTo>
                  <a:lnTo>
                    <a:pt x="1490" y="4788"/>
                  </a:lnTo>
                  <a:lnTo>
                    <a:pt x="1344" y="4299"/>
                  </a:lnTo>
                  <a:lnTo>
                    <a:pt x="1246" y="3835"/>
                  </a:lnTo>
                  <a:lnTo>
                    <a:pt x="1173" y="3371"/>
                  </a:lnTo>
                  <a:lnTo>
                    <a:pt x="1124" y="2932"/>
                  </a:lnTo>
                  <a:lnTo>
                    <a:pt x="1075" y="2516"/>
                  </a:lnTo>
                  <a:lnTo>
                    <a:pt x="1075" y="2150"/>
                  </a:lnTo>
                  <a:close/>
                  <a:moveTo>
                    <a:pt x="3737" y="1"/>
                  </a:moveTo>
                  <a:lnTo>
                    <a:pt x="3639" y="25"/>
                  </a:lnTo>
                  <a:lnTo>
                    <a:pt x="3542" y="50"/>
                  </a:lnTo>
                  <a:lnTo>
                    <a:pt x="3444" y="99"/>
                  </a:lnTo>
                  <a:lnTo>
                    <a:pt x="3371" y="147"/>
                  </a:lnTo>
                  <a:lnTo>
                    <a:pt x="3322" y="221"/>
                  </a:lnTo>
                  <a:lnTo>
                    <a:pt x="3249" y="294"/>
                  </a:lnTo>
                  <a:lnTo>
                    <a:pt x="3224" y="392"/>
                  </a:lnTo>
                  <a:lnTo>
                    <a:pt x="3200" y="489"/>
                  </a:lnTo>
                  <a:lnTo>
                    <a:pt x="3224" y="1076"/>
                  </a:lnTo>
                  <a:lnTo>
                    <a:pt x="1075" y="1076"/>
                  </a:lnTo>
                  <a:lnTo>
                    <a:pt x="855" y="1100"/>
                  </a:lnTo>
                  <a:lnTo>
                    <a:pt x="660" y="1149"/>
                  </a:lnTo>
                  <a:lnTo>
                    <a:pt x="489" y="1246"/>
                  </a:lnTo>
                  <a:lnTo>
                    <a:pt x="318" y="1393"/>
                  </a:lnTo>
                  <a:lnTo>
                    <a:pt x="196" y="1540"/>
                  </a:lnTo>
                  <a:lnTo>
                    <a:pt x="98" y="1735"/>
                  </a:lnTo>
                  <a:lnTo>
                    <a:pt x="25" y="1930"/>
                  </a:lnTo>
                  <a:lnTo>
                    <a:pt x="0" y="2150"/>
                  </a:lnTo>
                  <a:lnTo>
                    <a:pt x="25" y="2614"/>
                  </a:lnTo>
                  <a:lnTo>
                    <a:pt x="49" y="3078"/>
                  </a:lnTo>
                  <a:lnTo>
                    <a:pt x="98" y="3518"/>
                  </a:lnTo>
                  <a:lnTo>
                    <a:pt x="171" y="3957"/>
                  </a:lnTo>
                  <a:lnTo>
                    <a:pt x="269" y="4348"/>
                  </a:lnTo>
                  <a:lnTo>
                    <a:pt x="367" y="4739"/>
                  </a:lnTo>
                  <a:lnTo>
                    <a:pt x="489" y="5130"/>
                  </a:lnTo>
                  <a:lnTo>
                    <a:pt x="635" y="5496"/>
                  </a:lnTo>
                  <a:lnTo>
                    <a:pt x="782" y="5838"/>
                  </a:lnTo>
                  <a:lnTo>
                    <a:pt x="928" y="6156"/>
                  </a:lnTo>
                  <a:lnTo>
                    <a:pt x="1099" y="6473"/>
                  </a:lnTo>
                  <a:lnTo>
                    <a:pt x="1295" y="6766"/>
                  </a:lnTo>
                  <a:lnTo>
                    <a:pt x="1466" y="7059"/>
                  </a:lnTo>
                  <a:lnTo>
                    <a:pt x="1661" y="7328"/>
                  </a:lnTo>
                  <a:lnTo>
                    <a:pt x="2076" y="7816"/>
                  </a:lnTo>
                  <a:lnTo>
                    <a:pt x="2516" y="8256"/>
                  </a:lnTo>
                  <a:lnTo>
                    <a:pt x="2931" y="8622"/>
                  </a:lnTo>
                  <a:lnTo>
                    <a:pt x="3346" y="8940"/>
                  </a:lnTo>
                  <a:lnTo>
                    <a:pt x="3762" y="9184"/>
                  </a:lnTo>
                  <a:lnTo>
                    <a:pt x="4152" y="9379"/>
                  </a:lnTo>
                  <a:lnTo>
                    <a:pt x="4519" y="9526"/>
                  </a:lnTo>
                  <a:lnTo>
                    <a:pt x="4836" y="9624"/>
                  </a:lnTo>
                  <a:lnTo>
                    <a:pt x="5105" y="9672"/>
                  </a:lnTo>
                  <a:lnTo>
                    <a:pt x="5422" y="10136"/>
                  </a:lnTo>
                  <a:lnTo>
                    <a:pt x="5764" y="10576"/>
                  </a:lnTo>
                  <a:lnTo>
                    <a:pt x="5935" y="10747"/>
                  </a:lnTo>
                  <a:lnTo>
                    <a:pt x="6131" y="10918"/>
                  </a:lnTo>
                  <a:lnTo>
                    <a:pt x="6326" y="11089"/>
                  </a:lnTo>
                  <a:lnTo>
                    <a:pt x="6546" y="11236"/>
                  </a:lnTo>
                  <a:lnTo>
                    <a:pt x="6766" y="11358"/>
                  </a:lnTo>
                  <a:lnTo>
                    <a:pt x="6985" y="11480"/>
                  </a:lnTo>
                  <a:lnTo>
                    <a:pt x="7230" y="11577"/>
                  </a:lnTo>
                  <a:lnTo>
                    <a:pt x="7474" y="11651"/>
                  </a:lnTo>
                  <a:lnTo>
                    <a:pt x="7718" y="11724"/>
                  </a:lnTo>
                  <a:lnTo>
                    <a:pt x="7987" y="11773"/>
                  </a:lnTo>
                  <a:lnTo>
                    <a:pt x="8255" y="11797"/>
                  </a:lnTo>
                  <a:lnTo>
                    <a:pt x="8793" y="11797"/>
                  </a:lnTo>
                  <a:lnTo>
                    <a:pt x="9061" y="11773"/>
                  </a:lnTo>
                  <a:lnTo>
                    <a:pt x="9330" y="11724"/>
                  </a:lnTo>
                  <a:lnTo>
                    <a:pt x="9574" y="11651"/>
                  </a:lnTo>
                  <a:lnTo>
                    <a:pt x="9818" y="11577"/>
                  </a:lnTo>
                  <a:lnTo>
                    <a:pt x="10063" y="11480"/>
                  </a:lnTo>
                  <a:lnTo>
                    <a:pt x="10283" y="11358"/>
                  </a:lnTo>
                  <a:lnTo>
                    <a:pt x="10502" y="11236"/>
                  </a:lnTo>
                  <a:lnTo>
                    <a:pt x="10722" y="11089"/>
                  </a:lnTo>
                  <a:lnTo>
                    <a:pt x="10918" y="10918"/>
                  </a:lnTo>
                  <a:lnTo>
                    <a:pt x="11113" y="10747"/>
                  </a:lnTo>
                  <a:lnTo>
                    <a:pt x="11284" y="10576"/>
                  </a:lnTo>
                  <a:lnTo>
                    <a:pt x="11626" y="10136"/>
                  </a:lnTo>
                  <a:lnTo>
                    <a:pt x="11943" y="9672"/>
                  </a:lnTo>
                  <a:lnTo>
                    <a:pt x="12212" y="9624"/>
                  </a:lnTo>
                  <a:lnTo>
                    <a:pt x="12529" y="9550"/>
                  </a:lnTo>
                  <a:lnTo>
                    <a:pt x="12896" y="9404"/>
                  </a:lnTo>
                  <a:lnTo>
                    <a:pt x="13287" y="9208"/>
                  </a:lnTo>
                  <a:lnTo>
                    <a:pt x="13702" y="8964"/>
                  </a:lnTo>
                  <a:lnTo>
                    <a:pt x="14117" y="8647"/>
                  </a:lnTo>
                  <a:lnTo>
                    <a:pt x="14557" y="8280"/>
                  </a:lnTo>
                  <a:lnTo>
                    <a:pt x="14972" y="7865"/>
                  </a:lnTo>
                  <a:lnTo>
                    <a:pt x="15387" y="7377"/>
                  </a:lnTo>
                  <a:lnTo>
                    <a:pt x="15582" y="7108"/>
                  </a:lnTo>
                  <a:lnTo>
                    <a:pt x="15753" y="6815"/>
                  </a:lnTo>
                  <a:lnTo>
                    <a:pt x="15949" y="6522"/>
                  </a:lnTo>
                  <a:lnTo>
                    <a:pt x="16120" y="6204"/>
                  </a:lnTo>
                  <a:lnTo>
                    <a:pt x="16266" y="5887"/>
                  </a:lnTo>
                  <a:lnTo>
                    <a:pt x="16413" y="5521"/>
                  </a:lnTo>
                  <a:lnTo>
                    <a:pt x="16559" y="5179"/>
                  </a:lnTo>
                  <a:lnTo>
                    <a:pt x="16681" y="4788"/>
                  </a:lnTo>
                  <a:lnTo>
                    <a:pt x="16779" y="4397"/>
                  </a:lnTo>
                  <a:lnTo>
                    <a:pt x="16877" y="3982"/>
                  </a:lnTo>
                  <a:lnTo>
                    <a:pt x="16950" y="3542"/>
                  </a:lnTo>
                  <a:lnTo>
                    <a:pt x="16999" y="3103"/>
                  </a:lnTo>
                  <a:lnTo>
                    <a:pt x="17023" y="2614"/>
                  </a:lnTo>
                  <a:lnTo>
                    <a:pt x="17048" y="2150"/>
                  </a:lnTo>
                  <a:lnTo>
                    <a:pt x="17023" y="1930"/>
                  </a:lnTo>
                  <a:lnTo>
                    <a:pt x="16950" y="1735"/>
                  </a:lnTo>
                  <a:lnTo>
                    <a:pt x="16852" y="1540"/>
                  </a:lnTo>
                  <a:lnTo>
                    <a:pt x="16730" y="1393"/>
                  </a:lnTo>
                  <a:lnTo>
                    <a:pt x="16559" y="1246"/>
                  </a:lnTo>
                  <a:lnTo>
                    <a:pt x="16388" y="1149"/>
                  </a:lnTo>
                  <a:lnTo>
                    <a:pt x="16193" y="1100"/>
                  </a:lnTo>
                  <a:lnTo>
                    <a:pt x="15973" y="1076"/>
                  </a:lnTo>
                  <a:lnTo>
                    <a:pt x="13824" y="1076"/>
                  </a:lnTo>
                  <a:lnTo>
                    <a:pt x="13848" y="489"/>
                  </a:lnTo>
                  <a:lnTo>
                    <a:pt x="13824" y="392"/>
                  </a:lnTo>
                  <a:lnTo>
                    <a:pt x="13799" y="294"/>
                  </a:lnTo>
                  <a:lnTo>
                    <a:pt x="13726" y="221"/>
                  </a:lnTo>
                  <a:lnTo>
                    <a:pt x="13677" y="147"/>
                  </a:lnTo>
                  <a:lnTo>
                    <a:pt x="13604" y="99"/>
                  </a:lnTo>
                  <a:lnTo>
                    <a:pt x="13506" y="50"/>
                  </a:lnTo>
                  <a:lnTo>
                    <a:pt x="13409" y="25"/>
                  </a:lnTo>
                  <a:lnTo>
                    <a:pt x="133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3981D1D-23E2-47EA-9BFC-B3B74EE37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326" y="1205078"/>
            <a:ext cx="3983664" cy="2837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7641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FD59F-303C-4370-9FFA-4D997F7D101B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D35A5-D720-476A-B009-0771E23B93E5}"/>
              </a:ext>
            </a:extLst>
          </p:cNvPr>
          <p:cNvSpPr txBox="1"/>
          <p:nvPr/>
        </p:nvSpPr>
        <p:spPr>
          <a:xfrm>
            <a:off x="5136031" y="2285861"/>
            <a:ext cx="3267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2D050"/>
                </a:solidFill>
                <a:latin typeface="Montserrat" panose="020B0604020202020204" charset="0"/>
              </a:rPr>
              <a:t>Have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Montserrat" panose="020B0604020202020204" charset="0"/>
              </a:rPr>
              <a:t>Fun </a:t>
            </a:r>
          </a:p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and </a:t>
            </a:r>
          </a:p>
          <a:p>
            <a:pPr algn="ctr"/>
            <a:r>
              <a:rPr lang="en-US" sz="2800" b="1" dirty="0">
                <a:solidFill>
                  <a:srgbClr val="FF9E00"/>
                </a:solidFill>
                <a:latin typeface="Montserrat" panose="020B0604020202020204" charset="0"/>
              </a:rPr>
              <a:t>Get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 </a:t>
            </a:r>
            <a:r>
              <a:rPr lang="en-US" sz="2800" b="1" dirty="0">
                <a:solidFill>
                  <a:srgbClr val="FF9E00"/>
                </a:solidFill>
                <a:latin typeface="Montserrat" panose="020B0604020202020204" charset="0"/>
              </a:rPr>
              <a:t>Creative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81D1D-23E2-47EA-9BFC-B3B74EE37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30" y="1286016"/>
            <a:ext cx="3983664" cy="2571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oogle Shape;468;p38">
            <a:extLst>
              <a:ext uri="{FF2B5EF4-FFF2-40B4-BE49-F238E27FC236}">
                <a16:creationId xmlns:a16="http://schemas.microsoft.com/office/drawing/2014/main" id="{02378325-4770-4A09-878F-B74BF3134B3F}"/>
              </a:ext>
            </a:extLst>
          </p:cNvPr>
          <p:cNvGrpSpPr/>
          <p:nvPr/>
        </p:nvGrpSpPr>
        <p:grpSpPr>
          <a:xfrm>
            <a:off x="6354388" y="1352505"/>
            <a:ext cx="932459" cy="656198"/>
            <a:chOff x="5255200" y="3006475"/>
            <a:chExt cx="511700" cy="378575"/>
          </a:xfrm>
          <a:solidFill>
            <a:srgbClr val="FF9E00"/>
          </a:solidFill>
        </p:grpSpPr>
        <p:sp>
          <p:nvSpPr>
            <p:cNvPr id="7" name="Google Shape;469;p38">
              <a:extLst>
                <a:ext uri="{FF2B5EF4-FFF2-40B4-BE49-F238E27FC236}">
                  <a16:creationId xmlns:a16="http://schemas.microsoft.com/office/drawing/2014/main" id="{7D305D57-A645-4B5E-AF60-2751B16D3C33}"/>
                </a:ext>
              </a:extLst>
            </p:cNvPr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70;p38">
              <a:extLst>
                <a:ext uri="{FF2B5EF4-FFF2-40B4-BE49-F238E27FC236}">
                  <a16:creationId xmlns:a16="http://schemas.microsoft.com/office/drawing/2014/main" id="{213133F5-EDE3-452A-B9F0-331FDB6EBBF5}"/>
                </a:ext>
              </a:extLst>
            </p:cNvPr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12761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ctrTitle"/>
          </p:nvPr>
        </p:nvSpPr>
        <p:spPr>
          <a:xfrm>
            <a:off x="1933075" y="2371490"/>
            <a:ext cx="52776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How to Make FFTB Fun!</a:t>
            </a:r>
            <a:endParaRPr b="1" dirty="0"/>
          </a:p>
        </p:txBody>
      </p:sp>
      <p:sp>
        <p:nvSpPr>
          <p:cNvPr id="83" name="Google Shape;83;p15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grpSp>
        <p:nvGrpSpPr>
          <p:cNvPr id="6" name="Google Shape;471;p38">
            <a:extLst>
              <a:ext uri="{FF2B5EF4-FFF2-40B4-BE49-F238E27FC236}">
                <a16:creationId xmlns:a16="http://schemas.microsoft.com/office/drawing/2014/main" id="{9705A659-6F82-4606-97A7-508384EC1ACD}"/>
              </a:ext>
            </a:extLst>
          </p:cNvPr>
          <p:cNvGrpSpPr/>
          <p:nvPr/>
        </p:nvGrpSpPr>
        <p:grpSpPr>
          <a:xfrm>
            <a:off x="4267750" y="528407"/>
            <a:ext cx="608499" cy="593145"/>
            <a:chOff x="3955900" y="2984500"/>
            <a:chExt cx="414000" cy="422525"/>
          </a:xfrm>
          <a:solidFill>
            <a:srgbClr val="FF9E00"/>
          </a:solidFill>
        </p:grpSpPr>
        <p:sp>
          <p:nvSpPr>
            <p:cNvPr id="7" name="Google Shape;472;p38">
              <a:extLst>
                <a:ext uri="{FF2B5EF4-FFF2-40B4-BE49-F238E27FC236}">
                  <a16:creationId xmlns:a16="http://schemas.microsoft.com/office/drawing/2014/main" id="{DB92F613-A386-4736-8C58-FF03143DA319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" name="Google Shape;473;p38">
              <a:extLst>
                <a:ext uri="{FF2B5EF4-FFF2-40B4-BE49-F238E27FC236}">
                  <a16:creationId xmlns:a16="http://schemas.microsoft.com/office/drawing/2014/main" id="{1EC203F3-6B98-4843-86A1-3BBF99F9A107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" name="Google Shape;474;p38">
              <a:extLst>
                <a:ext uri="{FF2B5EF4-FFF2-40B4-BE49-F238E27FC236}">
                  <a16:creationId xmlns:a16="http://schemas.microsoft.com/office/drawing/2014/main" id="{6215B1BB-B37C-4D84-8570-D9AC9A0854F8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126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FD59F-303C-4370-9FFA-4D997F7D101B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7C909-F9B6-4612-9004-6DFBE7922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752" y="618718"/>
            <a:ext cx="3130243" cy="4036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2D35A5-D720-476A-B009-0771E23B93E5}"/>
              </a:ext>
            </a:extLst>
          </p:cNvPr>
          <p:cNvSpPr txBox="1"/>
          <p:nvPr/>
        </p:nvSpPr>
        <p:spPr>
          <a:xfrm rot="20956271">
            <a:off x="683154" y="1273290"/>
            <a:ext cx="198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Creativity is key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E25DAE-25E6-42BC-B3B8-3A47727CDBBA}"/>
              </a:ext>
            </a:extLst>
          </p:cNvPr>
          <p:cNvSpPr txBox="1"/>
          <p:nvPr/>
        </p:nvSpPr>
        <p:spPr>
          <a:xfrm rot="636335">
            <a:off x="6591077" y="815670"/>
            <a:ext cx="2061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Contra Costa County Bar Association hosts an annual </a:t>
            </a:r>
          </a:p>
          <a:p>
            <a:pPr algn="ctr"/>
            <a:r>
              <a:rPr lang="en-US" b="1" dirty="0">
                <a:solidFill>
                  <a:srgbClr val="92D050"/>
                </a:solidFill>
                <a:latin typeface="Montserrat" panose="020B0604020202020204" charset="0"/>
              </a:rPr>
              <a:t>Comedy Night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 </a:t>
            </a:r>
          </a:p>
          <a:p>
            <a:pPr algn="ctr"/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to kickoff their Food from the Bar program.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01702FF-0DEF-4910-B796-D7CA2653A274}"/>
              </a:ext>
            </a:extLst>
          </p:cNvPr>
          <p:cNvSpPr/>
          <p:nvPr/>
        </p:nvSpPr>
        <p:spPr>
          <a:xfrm>
            <a:off x="3048314" y="3719945"/>
            <a:ext cx="1143000" cy="331956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1DC99AB-9845-453B-8889-75E810AE7E2A}"/>
              </a:ext>
            </a:extLst>
          </p:cNvPr>
          <p:cNvCxnSpPr>
            <a:cxnSpLocks/>
            <a:stCxn id="11" idx="2"/>
            <a:endCxn id="14" idx="3"/>
          </p:cNvCxnSpPr>
          <p:nvPr/>
        </p:nvCxnSpPr>
        <p:spPr>
          <a:xfrm flipH="1" flipV="1">
            <a:off x="2352205" y="3859304"/>
            <a:ext cx="696109" cy="26619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EF051A-A2E9-4969-987D-65226A7B34BB}"/>
              </a:ext>
            </a:extLst>
          </p:cNvPr>
          <p:cNvSpPr txBox="1"/>
          <p:nvPr/>
        </p:nvSpPr>
        <p:spPr>
          <a:xfrm rot="20967743">
            <a:off x="861663" y="3612038"/>
            <a:ext cx="15032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Incentivize </a:t>
            </a:r>
          </a:p>
          <a:p>
            <a:pPr algn="ctr"/>
            <a:r>
              <a:rPr lang="en-US" sz="1100" b="1" dirty="0">
                <a:solidFill>
                  <a:srgbClr val="92D050"/>
                </a:solidFill>
                <a:latin typeface="Montserrat" panose="020B0604020202020204" charset="0"/>
              </a:rPr>
              <a:t>Food Donations</a:t>
            </a:r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 as part of your Event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 idx="4294967295"/>
          </p:nvPr>
        </p:nvSpPr>
        <p:spPr>
          <a:xfrm>
            <a:off x="5408428" y="2196516"/>
            <a:ext cx="2984204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9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Hold a Bake Sale</a:t>
            </a:r>
            <a:endParaRPr sz="3200" dirty="0">
              <a:solidFill>
                <a:srgbClr val="FF9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sp>
        <p:nvSpPr>
          <p:cNvPr id="5" name="Google Shape;475;p38">
            <a:extLst>
              <a:ext uri="{FF2B5EF4-FFF2-40B4-BE49-F238E27FC236}">
                <a16:creationId xmlns:a16="http://schemas.microsoft.com/office/drawing/2014/main" id="{C0B5E80F-8966-4D19-B111-BA7DB18687EF}"/>
              </a:ext>
            </a:extLst>
          </p:cNvPr>
          <p:cNvSpPr/>
          <p:nvPr/>
        </p:nvSpPr>
        <p:spPr>
          <a:xfrm>
            <a:off x="4227114" y="256422"/>
            <a:ext cx="689772" cy="550500"/>
          </a:xfrm>
          <a:custGeom>
            <a:avLst/>
            <a:gdLst/>
            <a:ahLst/>
            <a:cxnLst/>
            <a:rect l="l" t="t" r="r" b="b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5286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2D0A9-6E73-4B2B-B69C-6E913780B73E}"/>
              </a:ext>
            </a:extLst>
          </p:cNvPr>
          <p:cNvSpPr txBox="1"/>
          <p:nvPr/>
        </p:nvSpPr>
        <p:spPr>
          <a:xfrm>
            <a:off x="1202043" y="981076"/>
            <a:ext cx="67396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In 2017, 1 in 8 Americans were food insecure.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4E20-5288-4DC7-8BC8-91993E201C98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grpSp>
        <p:nvGrpSpPr>
          <p:cNvPr id="9" name="Google Shape;437;p38">
            <a:extLst>
              <a:ext uri="{FF2B5EF4-FFF2-40B4-BE49-F238E27FC236}">
                <a16:creationId xmlns:a16="http://schemas.microsoft.com/office/drawing/2014/main" id="{E3472A98-420D-4C14-AE5C-5803D669C409}"/>
              </a:ext>
            </a:extLst>
          </p:cNvPr>
          <p:cNvGrpSpPr/>
          <p:nvPr/>
        </p:nvGrpSpPr>
        <p:grpSpPr>
          <a:xfrm>
            <a:off x="1275452" y="2069413"/>
            <a:ext cx="357399" cy="711947"/>
            <a:chOff x="3386850" y="2264625"/>
            <a:chExt cx="203950" cy="509250"/>
          </a:xfrm>
          <a:solidFill>
            <a:srgbClr val="92D050"/>
          </a:solidFill>
        </p:grpSpPr>
        <p:sp>
          <p:nvSpPr>
            <p:cNvPr id="11" name="Google Shape;438;p38">
              <a:extLst>
                <a:ext uri="{FF2B5EF4-FFF2-40B4-BE49-F238E27FC236}">
                  <a16:creationId xmlns:a16="http://schemas.microsoft.com/office/drawing/2014/main" id="{169F0C1F-4EC6-42F1-B9F5-627737F4805B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2" name="Google Shape;439;p38">
              <a:extLst>
                <a:ext uri="{FF2B5EF4-FFF2-40B4-BE49-F238E27FC236}">
                  <a16:creationId xmlns:a16="http://schemas.microsoft.com/office/drawing/2014/main" id="{84F8F44A-0B0C-49B6-8555-1EFA5C3FDA63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oogle Shape;437;p38">
            <a:extLst>
              <a:ext uri="{FF2B5EF4-FFF2-40B4-BE49-F238E27FC236}">
                <a16:creationId xmlns:a16="http://schemas.microsoft.com/office/drawing/2014/main" id="{BA7E1E43-4D1C-408A-BA1A-9EFD4032F5F7}"/>
              </a:ext>
            </a:extLst>
          </p:cNvPr>
          <p:cNvGrpSpPr/>
          <p:nvPr/>
        </p:nvGrpSpPr>
        <p:grpSpPr>
          <a:xfrm>
            <a:off x="2943858" y="2068770"/>
            <a:ext cx="356616" cy="713232"/>
            <a:chOff x="3386850" y="2264625"/>
            <a:chExt cx="203950" cy="509250"/>
          </a:xfrm>
          <a:solidFill>
            <a:srgbClr val="92D050"/>
          </a:solidFill>
        </p:grpSpPr>
        <p:sp>
          <p:nvSpPr>
            <p:cNvPr id="14" name="Google Shape;438;p38">
              <a:extLst>
                <a:ext uri="{FF2B5EF4-FFF2-40B4-BE49-F238E27FC236}">
                  <a16:creationId xmlns:a16="http://schemas.microsoft.com/office/drawing/2014/main" id="{0DB20A8C-8E9E-4011-930E-3899BF703B3C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5" name="Google Shape;439;p38">
              <a:extLst>
                <a:ext uri="{FF2B5EF4-FFF2-40B4-BE49-F238E27FC236}">
                  <a16:creationId xmlns:a16="http://schemas.microsoft.com/office/drawing/2014/main" id="{02DDCD4A-828A-426D-81A0-FE8D39336284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6" name="Google Shape;437;p38">
            <a:extLst>
              <a:ext uri="{FF2B5EF4-FFF2-40B4-BE49-F238E27FC236}">
                <a16:creationId xmlns:a16="http://schemas.microsoft.com/office/drawing/2014/main" id="{F3F228EF-E4B7-43EA-B06F-49ABA3FA8026}"/>
              </a:ext>
            </a:extLst>
          </p:cNvPr>
          <p:cNvGrpSpPr/>
          <p:nvPr/>
        </p:nvGrpSpPr>
        <p:grpSpPr>
          <a:xfrm>
            <a:off x="2123015" y="2068770"/>
            <a:ext cx="356616" cy="713232"/>
            <a:chOff x="3386850" y="2264625"/>
            <a:chExt cx="203950" cy="509250"/>
          </a:xfrm>
          <a:solidFill>
            <a:srgbClr val="92D050"/>
          </a:solidFill>
        </p:grpSpPr>
        <p:sp>
          <p:nvSpPr>
            <p:cNvPr id="17" name="Google Shape;438;p38">
              <a:extLst>
                <a:ext uri="{FF2B5EF4-FFF2-40B4-BE49-F238E27FC236}">
                  <a16:creationId xmlns:a16="http://schemas.microsoft.com/office/drawing/2014/main" id="{6BCF54EE-4C48-48C7-8146-72227EC5C430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8" name="Google Shape;439;p38">
              <a:extLst>
                <a:ext uri="{FF2B5EF4-FFF2-40B4-BE49-F238E27FC236}">
                  <a16:creationId xmlns:a16="http://schemas.microsoft.com/office/drawing/2014/main" id="{DBEAFC2A-E725-426A-97D7-78DBFA4D9D0B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oogle Shape;437;p38">
            <a:extLst>
              <a:ext uri="{FF2B5EF4-FFF2-40B4-BE49-F238E27FC236}">
                <a16:creationId xmlns:a16="http://schemas.microsoft.com/office/drawing/2014/main" id="{41590A30-9EA3-47A3-9E5E-F5379D839956}"/>
              </a:ext>
            </a:extLst>
          </p:cNvPr>
          <p:cNvGrpSpPr/>
          <p:nvPr/>
        </p:nvGrpSpPr>
        <p:grpSpPr>
          <a:xfrm>
            <a:off x="3813565" y="2068770"/>
            <a:ext cx="356616" cy="713232"/>
            <a:chOff x="3386850" y="2264625"/>
            <a:chExt cx="203950" cy="509250"/>
          </a:xfrm>
          <a:solidFill>
            <a:srgbClr val="92D050"/>
          </a:solidFill>
        </p:grpSpPr>
        <p:sp>
          <p:nvSpPr>
            <p:cNvPr id="20" name="Google Shape;438;p38">
              <a:extLst>
                <a:ext uri="{FF2B5EF4-FFF2-40B4-BE49-F238E27FC236}">
                  <a16:creationId xmlns:a16="http://schemas.microsoft.com/office/drawing/2014/main" id="{17C77175-A9FB-419F-843F-A71626EA85C2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1" name="Google Shape;439;p38">
              <a:extLst>
                <a:ext uri="{FF2B5EF4-FFF2-40B4-BE49-F238E27FC236}">
                  <a16:creationId xmlns:a16="http://schemas.microsoft.com/office/drawing/2014/main" id="{C3EA0023-044C-4510-AD53-A6CDACB244E5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oogle Shape;437;p38">
            <a:extLst>
              <a:ext uri="{FF2B5EF4-FFF2-40B4-BE49-F238E27FC236}">
                <a16:creationId xmlns:a16="http://schemas.microsoft.com/office/drawing/2014/main" id="{1767ACA1-2AD2-4475-A60E-AE872FA3F7F2}"/>
              </a:ext>
            </a:extLst>
          </p:cNvPr>
          <p:cNvGrpSpPr/>
          <p:nvPr/>
        </p:nvGrpSpPr>
        <p:grpSpPr>
          <a:xfrm>
            <a:off x="4654017" y="2068770"/>
            <a:ext cx="356616" cy="713232"/>
            <a:chOff x="3386850" y="2264625"/>
            <a:chExt cx="203950" cy="509250"/>
          </a:xfrm>
          <a:solidFill>
            <a:srgbClr val="FF9E00"/>
          </a:solidFill>
        </p:grpSpPr>
        <p:sp>
          <p:nvSpPr>
            <p:cNvPr id="23" name="Google Shape;438;p38">
              <a:extLst>
                <a:ext uri="{FF2B5EF4-FFF2-40B4-BE49-F238E27FC236}">
                  <a16:creationId xmlns:a16="http://schemas.microsoft.com/office/drawing/2014/main" id="{FE4E08F5-23FB-4E9B-AF45-325E0A0DE143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4" name="Google Shape;439;p38">
              <a:extLst>
                <a:ext uri="{FF2B5EF4-FFF2-40B4-BE49-F238E27FC236}">
                  <a16:creationId xmlns:a16="http://schemas.microsoft.com/office/drawing/2014/main" id="{CC1EC56C-EB2A-4ADA-B375-A29560C8B776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Google Shape;437;p38">
            <a:extLst>
              <a:ext uri="{FF2B5EF4-FFF2-40B4-BE49-F238E27FC236}">
                <a16:creationId xmlns:a16="http://schemas.microsoft.com/office/drawing/2014/main" id="{5109FA14-8B74-4392-AFE6-78BC6F21513E}"/>
              </a:ext>
            </a:extLst>
          </p:cNvPr>
          <p:cNvGrpSpPr/>
          <p:nvPr/>
        </p:nvGrpSpPr>
        <p:grpSpPr>
          <a:xfrm>
            <a:off x="5579860" y="2068770"/>
            <a:ext cx="356616" cy="713232"/>
            <a:chOff x="3386850" y="2264625"/>
            <a:chExt cx="203950" cy="509250"/>
          </a:xfrm>
          <a:solidFill>
            <a:srgbClr val="92D050"/>
          </a:solidFill>
        </p:grpSpPr>
        <p:sp>
          <p:nvSpPr>
            <p:cNvPr id="26" name="Google Shape;438;p38">
              <a:extLst>
                <a:ext uri="{FF2B5EF4-FFF2-40B4-BE49-F238E27FC236}">
                  <a16:creationId xmlns:a16="http://schemas.microsoft.com/office/drawing/2014/main" id="{D6B8FD2D-E163-4CAB-BA8D-E592CBEED80B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439;p38">
              <a:extLst>
                <a:ext uri="{FF2B5EF4-FFF2-40B4-BE49-F238E27FC236}">
                  <a16:creationId xmlns:a16="http://schemas.microsoft.com/office/drawing/2014/main" id="{3E099CBB-38CD-4FBC-A597-917CDB94AB60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28" name="Google Shape;437;p38">
            <a:extLst>
              <a:ext uri="{FF2B5EF4-FFF2-40B4-BE49-F238E27FC236}">
                <a16:creationId xmlns:a16="http://schemas.microsoft.com/office/drawing/2014/main" id="{DA362944-8E94-49E2-8D70-7146F4C2BF59}"/>
              </a:ext>
            </a:extLst>
          </p:cNvPr>
          <p:cNvGrpSpPr/>
          <p:nvPr/>
        </p:nvGrpSpPr>
        <p:grpSpPr>
          <a:xfrm>
            <a:off x="7394022" y="2068770"/>
            <a:ext cx="356616" cy="713232"/>
            <a:chOff x="3386850" y="2264625"/>
            <a:chExt cx="203950" cy="509250"/>
          </a:xfrm>
          <a:solidFill>
            <a:srgbClr val="92D050"/>
          </a:solidFill>
        </p:grpSpPr>
        <p:sp>
          <p:nvSpPr>
            <p:cNvPr id="29" name="Google Shape;438;p38">
              <a:extLst>
                <a:ext uri="{FF2B5EF4-FFF2-40B4-BE49-F238E27FC236}">
                  <a16:creationId xmlns:a16="http://schemas.microsoft.com/office/drawing/2014/main" id="{A4026193-C7CC-4867-9AEC-9875DAF0BF33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439;p38">
              <a:extLst>
                <a:ext uri="{FF2B5EF4-FFF2-40B4-BE49-F238E27FC236}">
                  <a16:creationId xmlns:a16="http://schemas.microsoft.com/office/drawing/2014/main" id="{57431194-878B-4CA8-9155-276C4FA04ECF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31" name="Google Shape;437;p38">
            <a:extLst>
              <a:ext uri="{FF2B5EF4-FFF2-40B4-BE49-F238E27FC236}">
                <a16:creationId xmlns:a16="http://schemas.microsoft.com/office/drawing/2014/main" id="{8539D3D0-5A16-4497-B52E-6A3873945B9A}"/>
              </a:ext>
            </a:extLst>
          </p:cNvPr>
          <p:cNvGrpSpPr/>
          <p:nvPr/>
        </p:nvGrpSpPr>
        <p:grpSpPr>
          <a:xfrm>
            <a:off x="6468179" y="2068770"/>
            <a:ext cx="365760" cy="713232"/>
            <a:chOff x="3386850" y="2264625"/>
            <a:chExt cx="203950" cy="509250"/>
          </a:xfrm>
          <a:solidFill>
            <a:srgbClr val="92D050"/>
          </a:solidFill>
        </p:grpSpPr>
        <p:sp>
          <p:nvSpPr>
            <p:cNvPr id="32" name="Google Shape;438;p38">
              <a:extLst>
                <a:ext uri="{FF2B5EF4-FFF2-40B4-BE49-F238E27FC236}">
                  <a16:creationId xmlns:a16="http://schemas.microsoft.com/office/drawing/2014/main" id="{467E7AFE-EBB6-45FF-BB7E-C6D4BB311051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3" name="Google Shape;439;p38">
              <a:extLst>
                <a:ext uri="{FF2B5EF4-FFF2-40B4-BE49-F238E27FC236}">
                  <a16:creationId xmlns:a16="http://schemas.microsoft.com/office/drawing/2014/main" id="{7773AF1D-377F-4103-8E56-C3EA00941E13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37" name="Google Shape;437;p38">
            <a:extLst>
              <a:ext uri="{FF2B5EF4-FFF2-40B4-BE49-F238E27FC236}">
                <a16:creationId xmlns:a16="http://schemas.microsoft.com/office/drawing/2014/main" id="{D08DEC7F-B3D3-457F-98E5-DFDEB5D10A23}"/>
              </a:ext>
            </a:extLst>
          </p:cNvPr>
          <p:cNvGrpSpPr/>
          <p:nvPr/>
        </p:nvGrpSpPr>
        <p:grpSpPr>
          <a:xfrm>
            <a:off x="4072978" y="3408092"/>
            <a:ext cx="170502" cy="425733"/>
            <a:chOff x="3386850" y="2264625"/>
            <a:chExt cx="203950" cy="509250"/>
          </a:xfrm>
        </p:grpSpPr>
        <p:sp>
          <p:nvSpPr>
            <p:cNvPr id="38" name="Google Shape;438;p38">
              <a:extLst>
                <a:ext uri="{FF2B5EF4-FFF2-40B4-BE49-F238E27FC236}">
                  <a16:creationId xmlns:a16="http://schemas.microsoft.com/office/drawing/2014/main" id="{F22D8FF0-FF0A-4391-81C4-DEC787799C31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9" name="Google Shape;439;p38">
              <a:extLst>
                <a:ext uri="{FF2B5EF4-FFF2-40B4-BE49-F238E27FC236}">
                  <a16:creationId xmlns:a16="http://schemas.microsoft.com/office/drawing/2014/main" id="{F4B5F446-58A9-4ACF-BEF2-C42A7B7EB93F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576275A-3DA4-4641-9D1D-A04F5FB8142A}"/>
              </a:ext>
            </a:extLst>
          </p:cNvPr>
          <p:cNvSpPr txBox="1"/>
          <p:nvPr/>
        </p:nvSpPr>
        <p:spPr>
          <a:xfrm>
            <a:off x="1632851" y="3452554"/>
            <a:ext cx="5864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Over 12 million of those are </a:t>
            </a:r>
            <a:r>
              <a:rPr lang="en-US" sz="2400" b="1" dirty="0">
                <a:solidFill>
                  <a:srgbClr val="FF9E00"/>
                </a:solidFill>
                <a:latin typeface="Droid Serif"/>
              </a:rPr>
              <a:t>children</a:t>
            </a:r>
          </a:p>
        </p:txBody>
      </p:sp>
    </p:spTree>
    <p:extLst>
      <p:ext uri="{BB962C8B-B14F-4D97-AF65-F5344CB8AC3E}">
        <p14:creationId xmlns:p14="http://schemas.microsoft.com/office/powerpoint/2010/main" val="13039449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D848EC-EAE3-4D4D-B777-D4CE38DFAFFA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7" y="1277797"/>
            <a:ext cx="4973911" cy="331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586" y="2199517"/>
            <a:ext cx="3610352" cy="239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 s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>
            <a:spLocks/>
          </p:cNvSpPr>
          <p:nvPr/>
        </p:nvSpPr>
        <p:spPr>
          <a:xfrm>
            <a:off x="1531938" y="381000"/>
            <a:ext cx="541178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rtlCol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lang="en-US" sz="2000" dirty="0">
              <a:solidFill>
                <a:srgbClr val="92D050"/>
              </a:solidFill>
              <a:latin typeface="Droid Serif"/>
            </a:endParaRPr>
          </a:p>
          <a:p>
            <a:r>
              <a:rPr lang="en-US" sz="2000" dirty="0">
                <a:solidFill>
                  <a:srgbClr val="92D050"/>
                </a:solidFill>
                <a:latin typeface="Droid Serif"/>
              </a:rPr>
              <a:t>	Food Related Specialties</a:t>
            </a:r>
          </a:p>
        </p:txBody>
      </p:sp>
    </p:spTree>
    <p:extLst>
      <p:ext uri="{BB962C8B-B14F-4D97-AF65-F5344CB8AC3E}">
        <p14:creationId xmlns:p14="http://schemas.microsoft.com/office/powerpoint/2010/main" val="8818173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 idx="4294967295"/>
          </p:nvPr>
        </p:nvSpPr>
        <p:spPr>
          <a:xfrm>
            <a:off x="4582507" y="1731519"/>
            <a:ext cx="4706678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“Casual for a Cause” </a:t>
            </a:r>
            <a:br>
              <a:rPr lang="en-US" sz="22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</a:t>
            </a:r>
            <a:endParaRPr sz="22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sp>
        <p:nvSpPr>
          <p:cNvPr id="5" name="Google Shape;475;p38">
            <a:extLst>
              <a:ext uri="{FF2B5EF4-FFF2-40B4-BE49-F238E27FC236}">
                <a16:creationId xmlns:a16="http://schemas.microsoft.com/office/drawing/2014/main" id="{C0B5E80F-8966-4D19-B111-BA7DB18687EF}"/>
              </a:ext>
            </a:extLst>
          </p:cNvPr>
          <p:cNvSpPr/>
          <p:nvPr/>
        </p:nvSpPr>
        <p:spPr>
          <a:xfrm>
            <a:off x="4227114" y="256422"/>
            <a:ext cx="689772" cy="550500"/>
          </a:xfrm>
          <a:custGeom>
            <a:avLst/>
            <a:gdLst/>
            <a:ahLst/>
            <a:cxnLst/>
            <a:rect l="l" t="t" r="r" b="b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05358-9B02-4AA0-9CF9-FED9153BD35E}"/>
              </a:ext>
            </a:extLst>
          </p:cNvPr>
          <p:cNvSpPr txBox="1"/>
          <p:nvPr/>
        </p:nvSpPr>
        <p:spPr>
          <a:xfrm>
            <a:off x="5753797" y="2421565"/>
            <a:ext cx="2364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Allow employees to donate $5 to wear jeans on a day during the week.</a:t>
            </a:r>
          </a:p>
        </p:txBody>
      </p:sp>
    </p:spTree>
    <p:extLst>
      <p:ext uri="{BB962C8B-B14F-4D97-AF65-F5344CB8AC3E}">
        <p14:creationId xmlns:p14="http://schemas.microsoft.com/office/powerpoint/2010/main" val="1663297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 idx="4294967295"/>
          </p:nvPr>
        </p:nvSpPr>
        <p:spPr>
          <a:xfrm>
            <a:off x="4841356" y="679321"/>
            <a:ext cx="3749623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Bring Your Pet to Work</a:t>
            </a:r>
            <a:endParaRPr sz="22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sp>
        <p:nvSpPr>
          <p:cNvPr id="5" name="Google Shape;475;p38">
            <a:extLst>
              <a:ext uri="{FF2B5EF4-FFF2-40B4-BE49-F238E27FC236}">
                <a16:creationId xmlns:a16="http://schemas.microsoft.com/office/drawing/2014/main" id="{C0B5E80F-8966-4D19-B111-BA7DB18687EF}"/>
              </a:ext>
            </a:extLst>
          </p:cNvPr>
          <p:cNvSpPr/>
          <p:nvPr/>
        </p:nvSpPr>
        <p:spPr>
          <a:xfrm>
            <a:off x="4227114" y="256422"/>
            <a:ext cx="689772" cy="550500"/>
          </a:xfrm>
          <a:custGeom>
            <a:avLst/>
            <a:gdLst/>
            <a:ahLst/>
            <a:cxnLst/>
            <a:rect l="l" t="t" r="r" b="b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05358-9B02-4AA0-9CF9-FED9153BD35E}"/>
              </a:ext>
            </a:extLst>
          </p:cNvPr>
          <p:cNvSpPr txBox="1"/>
          <p:nvPr/>
        </p:nvSpPr>
        <p:spPr>
          <a:xfrm>
            <a:off x="5690063" y="1288021"/>
            <a:ext cx="2364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9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20B0604020202020204" charset="0"/>
              </a:rPr>
              <a:t>Allow employees who donate to bring their pets to work for an afternoon.</a:t>
            </a:r>
          </a:p>
        </p:txBody>
      </p:sp>
    </p:spTree>
    <p:extLst>
      <p:ext uri="{BB962C8B-B14F-4D97-AF65-F5344CB8AC3E}">
        <p14:creationId xmlns:p14="http://schemas.microsoft.com/office/powerpoint/2010/main" val="3990695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 idx="4294967295"/>
          </p:nvPr>
        </p:nvSpPr>
        <p:spPr>
          <a:xfrm rot="20445511">
            <a:off x="559749" y="1267187"/>
            <a:ext cx="2891633" cy="580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9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a Coin Drive</a:t>
            </a:r>
            <a:endParaRPr sz="2800" dirty="0">
              <a:solidFill>
                <a:srgbClr val="FF9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  <p:sp>
        <p:nvSpPr>
          <p:cNvPr id="5" name="Google Shape;475;p38">
            <a:extLst>
              <a:ext uri="{FF2B5EF4-FFF2-40B4-BE49-F238E27FC236}">
                <a16:creationId xmlns:a16="http://schemas.microsoft.com/office/drawing/2014/main" id="{C0B5E80F-8966-4D19-B111-BA7DB18687EF}"/>
              </a:ext>
            </a:extLst>
          </p:cNvPr>
          <p:cNvSpPr/>
          <p:nvPr/>
        </p:nvSpPr>
        <p:spPr>
          <a:xfrm>
            <a:off x="4227114" y="256422"/>
            <a:ext cx="689772" cy="550500"/>
          </a:xfrm>
          <a:custGeom>
            <a:avLst/>
            <a:gdLst/>
            <a:ahLst/>
            <a:cxnLst/>
            <a:rect l="l" t="t" r="r" b="b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140;p22"/>
          <p:cNvSpPr txBox="1">
            <a:spLocks/>
          </p:cNvSpPr>
          <p:nvPr/>
        </p:nvSpPr>
        <p:spPr>
          <a:xfrm rot="736275">
            <a:off x="4689417" y="2638787"/>
            <a:ext cx="2891633" cy="58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None/>
              <a:defRPr sz="1200" b="1" i="0" u="none" strike="noStrike" cap="none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800" dirty="0">
                <a:solidFill>
                  <a:srgbClr val="FF9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“Coins for A Cause”</a:t>
            </a:r>
          </a:p>
        </p:txBody>
      </p:sp>
    </p:spTree>
    <p:extLst>
      <p:ext uri="{BB962C8B-B14F-4D97-AF65-F5344CB8AC3E}">
        <p14:creationId xmlns:p14="http://schemas.microsoft.com/office/powerpoint/2010/main" val="12567608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 idx="4294967295"/>
          </p:nvPr>
        </p:nvSpPr>
        <p:spPr>
          <a:xfrm rot="313721">
            <a:off x="5096307" y="2053062"/>
            <a:ext cx="2891633" cy="580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Throw a Game Night</a:t>
            </a:r>
            <a:endParaRPr sz="28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  <p:sp>
        <p:nvSpPr>
          <p:cNvPr id="5" name="Google Shape;475;p38">
            <a:extLst>
              <a:ext uri="{FF2B5EF4-FFF2-40B4-BE49-F238E27FC236}">
                <a16:creationId xmlns:a16="http://schemas.microsoft.com/office/drawing/2014/main" id="{C0B5E80F-8966-4D19-B111-BA7DB18687EF}"/>
              </a:ext>
            </a:extLst>
          </p:cNvPr>
          <p:cNvSpPr/>
          <p:nvPr/>
        </p:nvSpPr>
        <p:spPr>
          <a:xfrm>
            <a:off x="4227114" y="256422"/>
            <a:ext cx="689772" cy="550500"/>
          </a:xfrm>
          <a:custGeom>
            <a:avLst/>
            <a:gdLst/>
            <a:ahLst/>
            <a:cxnLst/>
            <a:rect l="l" t="t" r="r" b="b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rgbClr val="FF9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12547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FD59F-303C-4370-9FFA-4D997F7D101B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D35A5-D720-476A-B009-0771E23B93E5}"/>
              </a:ext>
            </a:extLst>
          </p:cNvPr>
          <p:cNvSpPr txBox="1"/>
          <p:nvPr/>
        </p:nvSpPr>
        <p:spPr>
          <a:xfrm>
            <a:off x="3513127" y="1434426"/>
            <a:ext cx="21177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Offer a </a:t>
            </a: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Montserrat" panose="020B0604020202020204" charset="0"/>
              </a:rPr>
              <a:t>Silent Auction</a:t>
            </a:r>
          </a:p>
          <a:p>
            <a:pPr algn="ctr"/>
            <a:endParaRPr lang="en-US" sz="2000" b="1" dirty="0">
              <a:solidFill>
                <a:schemeClr val="tx2">
                  <a:lumMod val="50000"/>
                </a:schemeClr>
              </a:solidFill>
              <a:latin typeface="Montserrat" panose="020B0604020202020204" charset="0"/>
            </a:endParaRPr>
          </a:p>
          <a:p>
            <a:pPr algn="ctr"/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With No-Cost Items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E25DAE-25E6-42BC-B3B8-3A47727CDBBA}"/>
              </a:ext>
            </a:extLst>
          </p:cNvPr>
          <p:cNvSpPr txBox="1"/>
          <p:nvPr/>
        </p:nvSpPr>
        <p:spPr>
          <a:xfrm>
            <a:off x="5885578" y="4094988"/>
            <a:ext cx="204492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…are over caffeinated, light-deprived, and in need of fresh air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F051A-A2E9-4969-987D-65226A7B34BB}"/>
              </a:ext>
            </a:extLst>
          </p:cNvPr>
          <p:cNvSpPr txBox="1"/>
          <p:nvPr/>
        </p:nvSpPr>
        <p:spPr>
          <a:xfrm>
            <a:off x="1484352" y="4094988"/>
            <a:ext cx="15032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…loves walks in the park, tug of war, and cuddles.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3CE6D-5F15-471F-BEDE-5D8DD71D4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498" y="758999"/>
            <a:ext cx="2044926" cy="3304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DA6AF9-CD69-4436-A137-E2F7992F95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49"/>
          <a:stretch/>
        </p:blipFill>
        <p:spPr>
          <a:xfrm>
            <a:off x="5885578" y="762946"/>
            <a:ext cx="2044926" cy="33009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B5BC71-3A8B-4148-B18E-EC6E7FF4121B}"/>
              </a:ext>
            </a:extLst>
          </p:cNvPr>
          <p:cNvSpPr txBox="1"/>
          <p:nvPr/>
        </p:nvSpPr>
        <p:spPr>
          <a:xfrm>
            <a:off x="6156432" y="485807"/>
            <a:ext cx="15032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You…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3AB772-03B9-457C-AA49-E64974A252AB}"/>
              </a:ext>
            </a:extLst>
          </p:cNvPr>
          <p:cNvSpPr txBox="1"/>
          <p:nvPr/>
        </p:nvSpPr>
        <p:spPr>
          <a:xfrm>
            <a:off x="1484350" y="473343"/>
            <a:ext cx="15032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Doggo…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49C4F4-F5F0-473D-BF01-9503753C2AA4}"/>
              </a:ext>
            </a:extLst>
          </p:cNvPr>
          <p:cNvSpPr txBox="1"/>
          <p:nvPr/>
        </p:nvSpPr>
        <p:spPr>
          <a:xfrm>
            <a:off x="3398748" y="4063930"/>
            <a:ext cx="23462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Come ready to bid and spend an afternoon hour with Doggo!</a:t>
            </a:r>
          </a:p>
        </p:txBody>
      </p:sp>
    </p:spTree>
    <p:extLst>
      <p:ext uri="{BB962C8B-B14F-4D97-AF65-F5344CB8AC3E}">
        <p14:creationId xmlns:p14="http://schemas.microsoft.com/office/powerpoint/2010/main" val="753040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FD59F-303C-4370-9FFA-4D997F7D101B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D35A5-D720-476A-B009-0771E23B93E5}"/>
              </a:ext>
            </a:extLst>
          </p:cNvPr>
          <p:cNvSpPr txBox="1"/>
          <p:nvPr/>
        </p:nvSpPr>
        <p:spPr>
          <a:xfrm>
            <a:off x="5136031" y="2285861"/>
            <a:ext cx="32676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2D050"/>
                </a:solidFill>
                <a:latin typeface="Montserrat" panose="020B0604020202020204" charset="0"/>
              </a:rPr>
              <a:t>Auction of Paid Day Off</a:t>
            </a:r>
            <a:endParaRPr lang="en-US" sz="2800" b="1" dirty="0">
              <a:solidFill>
                <a:srgbClr val="FF9E00"/>
              </a:solidFill>
              <a:latin typeface="Montserrat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37" y="684139"/>
            <a:ext cx="4312734" cy="326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236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FD59F-303C-4370-9FFA-4D997F7D101B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D35A5-D720-476A-B009-0771E23B93E5}"/>
              </a:ext>
            </a:extLst>
          </p:cNvPr>
          <p:cNvSpPr txBox="1"/>
          <p:nvPr/>
        </p:nvSpPr>
        <p:spPr>
          <a:xfrm>
            <a:off x="5136031" y="2285861"/>
            <a:ext cx="3267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2D050"/>
                </a:solidFill>
                <a:latin typeface="Montserrat" panose="020B0604020202020204" charset="0"/>
              </a:rPr>
              <a:t>Have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Montserrat" panose="020B0604020202020204" charset="0"/>
              </a:rPr>
              <a:t>Fun </a:t>
            </a:r>
          </a:p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and </a:t>
            </a:r>
          </a:p>
          <a:p>
            <a:pPr algn="ctr"/>
            <a:r>
              <a:rPr lang="en-US" sz="2800" b="1" dirty="0">
                <a:solidFill>
                  <a:srgbClr val="FF9E00"/>
                </a:solidFill>
                <a:latin typeface="Montserrat" panose="020B0604020202020204" charset="0"/>
              </a:rPr>
              <a:t>Get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 </a:t>
            </a:r>
            <a:r>
              <a:rPr lang="en-US" sz="2800" b="1" dirty="0">
                <a:solidFill>
                  <a:srgbClr val="FF9E00"/>
                </a:solidFill>
                <a:latin typeface="Montserrat" panose="020B0604020202020204" charset="0"/>
              </a:rPr>
              <a:t>Creative</a:t>
            </a:r>
          </a:p>
        </p:txBody>
      </p:sp>
      <p:grpSp>
        <p:nvGrpSpPr>
          <p:cNvPr id="6" name="Google Shape;468;p38">
            <a:extLst>
              <a:ext uri="{FF2B5EF4-FFF2-40B4-BE49-F238E27FC236}">
                <a16:creationId xmlns:a16="http://schemas.microsoft.com/office/drawing/2014/main" id="{02378325-4770-4A09-878F-B74BF3134B3F}"/>
              </a:ext>
            </a:extLst>
          </p:cNvPr>
          <p:cNvGrpSpPr/>
          <p:nvPr/>
        </p:nvGrpSpPr>
        <p:grpSpPr>
          <a:xfrm>
            <a:off x="6354388" y="1352505"/>
            <a:ext cx="932459" cy="656198"/>
            <a:chOff x="5255200" y="3006475"/>
            <a:chExt cx="511700" cy="378575"/>
          </a:xfrm>
          <a:solidFill>
            <a:srgbClr val="FF9E00"/>
          </a:solidFill>
        </p:grpSpPr>
        <p:sp>
          <p:nvSpPr>
            <p:cNvPr id="7" name="Google Shape;469;p38">
              <a:extLst>
                <a:ext uri="{FF2B5EF4-FFF2-40B4-BE49-F238E27FC236}">
                  <a16:creationId xmlns:a16="http://schemas.microsoft.com/office/drawing/2014/main" id="{7D305D57-A645-4B5E-AF60-2751B16D3C33}"/>
                </a:ext>
              </a:extLst>
            </p:cNvPr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70;p38">
              <a:extLst>
                <a:ext uri="{FF2B5EF4-FFF2-40B4-BE49-F238E27FC236}">
                  <a16:creationId xmlns:a16="http://schemas.microsoft.com/office/drawing/2014/main" id="{213133F5-EDE3-452A-B9F0-331FDB6EBBF5}"/>
                </a:ext>
              </a:extLst>
            </p:cNvPr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30" y="598597"/>
            <a:ext cx="1745631" cy="123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439" y="553075"/>
            <a:ext cx="1961846" cy="2566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00" y="2285861"/>
            <a:ext cx="2200924" cy="212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497" y="2943227"/>
            <a:ext cx="2200662" cy="168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960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FD59F-303C-4370-9FFA-4D997F7D101B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2D35A5-D720-476A-B009-0771E23B93E5}"/>
              </a:ext>
            </a:extLst>
          </p:cNvPr>
          <p:cNvSpPr txBox="1"/>
          <p:nvPr/>
        </p:nvSpPr>
        <p:spPr>
          <a:xfrm>
            <a:off x="5136031" y="2285861"/>
            <a:ext cx="3267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92D050"/>
                </a:solidFill>
                <a:latin typeface="Montserrat" panose="020B0604020202020204" charset="0"/>
              </a:rPr>
              <a:t>Have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 </a:t>
            </a:r>
            <a:r>
              <a:rPr lang="en-US" sz="2800" b="1" dirty="0">
                <a:solidFill>
                  <a:srgbClr val="92D050"/>
                </a:solidFill>
                <a:latin typeface="Montserrat" panose="020B0604020202020204" charset="0"/>
              </a:rPr>
              <a:t>Fun </a:t>
            </a:r>
          </a:p>
          <a:p>
            <a:pPr algn="ctr"/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and </a:t>
            </a:r>
          </a:p>
          <a:p>
            <a:pPr algn="ctr"/>
            <a:r>
              <a:rPr lang="en-US" sz="2800" b="1" dirty="0">
                <a:solidFill>
                  <a:srgbClr val="FF9E00"/>
                </a:solidFill>
                <a:latin typeface="Montserrat" panose="020B0604020202020204" charset="0"/>
              </a:rPr>
              <a:t>Get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Montserrat" panose="020B0604020202020204" charset="0"/>
              </a:rPr>
              <a:t> </a:t>
            </a:r>
            <a:r>
              <a:rPr lang="en-US" sz="2800" b="1" dirty="0">
                <a:solidFill>
                  <a:srgbClr val="FF9E00"/>
                </a:solidFill>
                <a:latin typeface="Montserrat" panose="020B0604020202020204" charset="0"/>
              </a:rPr>
              <a:t>Creative</a:t>
            </a:r>
          </a:p>
        </p:txBody>
      </p:sp>
      <p:grpSp>
        <p:nvGrpSpPr>
          <p:cNvPr id="6" name="Google Shape;468;p38">
            <a:extLst>
              <a:ext uri="{FF2B5EF4-FFF2-40B4-BE49-F238E27FC236}">
                <a16:creationId xmlns:a16="http://schemas.microsoft.com/office/drawing/2014/main" id="{02378325-4770-4A09-878F-B74BF3134B3F}"/>
              </a:ext>
            </a:extLst>
          </p:cNvPr>
          <p:cNvGrpSpPr/>
          <p:nvPr/>
        </p:nvGrpSpPr>
        <p:grpSpPr>
          <a:xfrm>
            <a:off x="6354388" y="1352505"/>
            <a:ext cx="932459" cy="656198"/>
            <a:chOff x="5255200" y="3006475"/>
            <a:chExt cx="511700" cy="378575"/>
          </a:xfrm>
          <a:solidFill>
            <a:srgbClr val="FF9E00"/>
          </a:solidFill>
        </p:grpSpPr>
        <p:sp>
          <p:nvSpPr>
            <p:cNvPr id="7" name="Google Shape;469;p38">
              <a:extLst>
                <a:ext uri="{FF2B5EF4-FFF2-40B4-BE49-F238E27FC236}">
                  <a16:creationId xmlns:a16="http://schemas.microsoft.com/office/drawing/2014/main" id="{7D305D57-A645-4B5E-AF60-2751B16D3C33}"/>
                </a:ext>
              </a:extLst>
            </p:cNvPr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470;p38">
              <a:extLst>
                <a:ext uri="{FF2B5EF4-FFF2-40B4-BE49-F238E27FC236}">
                  <a16:creationId xmlns:a16="http://schemas.microsoft.com/office/drawing/2014/main" id="{213133F5-EDE3-452A-B9F0-331FDB6EBBF5}"/>
                </a:ext>
              </a:extLst>
            </p:cNvPr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75" y="471703"/>
            <a:ext cx="2318757" cy="1657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356" y="605680"/>
            <a:ext cx="3331078" cy="1266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42" y="2274848"/>
            <a:ext cx="3838404" cy="245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731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title" idx="4294967295"/>
          </p:nvPr>
        </p:nvSpPr>
        <p:spPr>
          <a:xfrm>
            <a:off x="4618074" y="1964272"/>
            <a:ext cx="1941657" cy="6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9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THE DIFFERENCE</a:t>
            </a:r>
            <a:endParaRPr sz="2000" dirty="0">
              <a:solidFill>
                <a:srgbClr val="FF9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-125" y="459305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B3C52E-0103-47C3-8753-CF30C935284F}"/>
              </a:ext>
            </a:extLst>
          </p:cNvPr>
          <p:cNvCxnSpPr/>
          <p:nvPr/>
        </p:nvCxnSpPr>
        <p:spPr>
          <a:xfrm>
            <a:off x="3841898" y="552893"/>
            <a:ext cx="155235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D848EC-EAE3-4D4D-B777-D4CE38DFAFFA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A825E8-B7F9-4FFD-8A1D-0FD0D5CA437F}"/>
              </a:ext>
            </a:extLst>
          </p:cNvPr>
          <p:cNvSpPr txBox="1"/>
          <p:nvPr/>
        </p:nvSpPr>
        <p:spPr>
          <a:xfrm>
            <a:off x="854927" y="260735"/>
            <a:ext cx="7092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92D050"/>
              </a:solidFill>
              <a:latin typeface="Droid Serif"/>
            </a:endParaRPr>
          </a:p>
          <a:p>
            <a:pPr algn="ctr"/>
            <a:r>
              <a:rPr lang="en-US" sz="2000" b="1" dirty="0">
                <a:solidFill>
                  <a:srgbClr val="92D050"/>
                </a:solidFill>
                <a:latin typeface="Droid Serif"/>
              </a:rPr>
              <a:t>The Faces of Childhood Hunger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42" y="1123253"/>
            <a:ext cx="2175765" cy="16948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521" y="1092819"/>
            <a:ext cx="3878475" cy="3350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80" y="2996579"/>
            <a:ext cx="4647619" cy="171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247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ctrTitle"/>
          </p:nvPr>
        </p:nvSpPr>
        <p:spPr>
          <a:xfrm>
            <a:off x="1770641" y="1274886"/>
            <a:ext cx="5814516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tx2">
                    <a:lumMod val="25000"/>
                  </a:schemeClr>
                </a:solidFill>
              </a:rPr>
              <a:t>How Do I Get More Information?</a:t>
            </a:r>
            <a:endParaRPr b="1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grpSp>
        <p:nvGrpSpPr>
          <p:cNvPr id="6" name="Google Shape;471;p38">
            <a:extLst>
              <a:ext uri="{FF2B5EF4-FFF2-40B4-BE49-F238E27FC236}">
                <a16:creationId xmlns:a16="http://schemas.microsoft.com/office/drawing/2014/main" id="{9705A659-6F82-4606-97A7-508384EC1ACD}"/>
              </a:ext>
            </a:extLst>
          </p:cNvPr>
          <p:cNvGrpSpPr/>
          <p:nvPr/>
        </p:nvGrpSpPr>
        <p:grpSpPr>
          <a:xfrm>
            <a:off x="4267750" y="528407"/>
            <a:ext cx="608499" cy="593145"/>
            <a:chOff x="3955900" y="2984500"/>
            <a:chExt cx="414000" cy="422525"/>
          </a:xfrm>
          <a:solidFill>
            <a:srgbClr val="FF9E00"/>
          </a:solidFill>
        </p:grpSpPr>
        <p:sp>
          <p:nvSpPr>
            <p:cNvPr id="7" name="Google Shape;472;p38">
              <a:extLst>
                <a:ext uri="{FF2B5EF4-FFF2-40B4-BE49-F238E27FC236}">
                  <a16:creationId xmlns:a16="http://schemas.microsoft.com/office/drawing/2014/main" id="{DB92F613-A386-4736-8C58-FF03143DA319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" name="Google Shape;473;p38">
              <a:extLst>
                <a:ext uri="{FF2B5EF4-FFF2-40B4-BE49-F238E27FC236}">
                  <a16:creationId xmlns:a16="http://schemas.microsoft.com/office/drawing/2014/main" id="{1EC203F3-6B98-4843-86A1-3BBF99F9A107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" name="Google Shape;474;p38">
              <a:extLst>
                <a:ext uri="{FF2B5EF4-FFF2-40B4-BE49-F238E27FC236}">
                  <a16:creationId xmlns:a16="http://schemas.microsoft.com/office/drawing/2014/main" id="{6215B1BB-B37C-4D84-8570-D9AC9A0854F8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E768A2E-8967-45DE-B02A-913B34FD1F45}"/>
              </a:ext>
            </a:extLst>
          </p:cNvPr>
          <p:cNvSpPr txBox="1"/>
          <p:nvPr/>
        </p:nvSpPr>
        <p:spPr>
          <a:xfrm>
            <a:off x="1559317" y="3155039"/>
            <a:ext cx="3012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25000"/>
                  </a:schemeClr>
                </a:solidFill>
              </a:rPr>
              <a:t>350 South Grand Avenue</a:t>
            </a:r>
          </a:p>
          <a:p>
            <a:r>
              <a:rPr lang="en-US" b="1" dirty="0">
                <a:solidFill>
                  <a:schemeClr val="tx2">
                    <a:lumMod val="25000"/>
                  </a:schemeClr>
                </a:solidFill>
              </a:rPr>
              <a:t>50</a:t>
            </a:r>
            <a:r>
              <a:rPr lang="en-US" b="1" baseline="30000" dirty="0">
                <a:solidFill>
                  <a:schemeClr val="tx2">
                    <a:lumMod val="25000"/>
                  </a:schemeClr>
                </a:solidFill>
              </a:rPr>
              <a:t>th</a:t>
            </a:r>
            <a:r>
              <a:rPr lang="en-US" b="1" dirty="0">
                <a:solidFill>
                  <a:schemeClr val="tx2">
                    <a:lumMod val="25000"/>
                  </a:schemeClr>
                </a:solidFill>
              </a:rPr>
              <a:t> Floor</a:t>
            </a:r>
          </a:p>
          <a:p>
            <a:r>
              <a:rPr lang="en-US" b="1" dirty="0">
                <a:solidFill>
                  <a:schemeClr val="tx2">
                    <a:lumMod val="25000"/>
                  </a:schemeClr>
                </a:solidFill>
              </a:rPr>
              <a:t>Los Angeles, CA 90071-1560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725AD-C090-446A-AD37-6CB00239778B}"/>
              </a:ext>
            </a:extLst>
          </p:cNvPr>
          <p:cNvSpPr txBox="1"/>
          <p:nvPr/>
        </p:nvSpPr>
        <p:spPr>
          <a:xfrm>
            <a:off x="5285175" y="3262761"/>
            <a:ext cx="2753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25000"/>
                  </a:schemeClr>
                </a:solidFill>
              </a:rPr>
              <a:t>213-683-9134</a:t>
            </a:r>
          </a:p>
          <a:p>
            <a:r>
              <a:rPr lang="en-US" b="1" dirty="0">
                <a:solidFill>
                  <a:schemeClr val="tx2">
                    <a:lumMod val="25000"/>
                  </a:schemeClr>
                </a:solidFill>
              </a:rPr>
              <a:t>Kathleen.mcdowell@mto.com</a:t>
            </a:r>
          </a:p>
        </p:txBody>
      </p:sp>
      <p:grpSp>
        <p:nvGrpSpPr>
          <p:cNvPr id="11" name="Google Shape;389;p38">
            <a:extLst>
              <a:ext uri="{FF2B5EF4-FFF2-40B4-BE49-F238E27FC236}">
                <a16:creationId xmlns:a16="http://schemas.microsoft.com/office/drawing/2014/main" id="{DB67B664-1C17-4C3D-85D8-513971BD1ED7}"/>
              </a:ext>
            </a:extLst>
          </p:cNvPr>
          <p:cNvGrpSpPr/>
          <p:nvPr/>
        </p:nvGrpSpPr>
        <p:grpSpPr>
          <a:xfrm>
            <a:off x="1105786" y="3387559"/>
            <a:ext cx="389994" cy="273623"/>
            <a:chOff x="559275" y="1683950"/>
            <a:chExt cx="466500" cy="327300"/>
          </a:xfrm>
          <a:solidFill>
            <a:schemeClr val="bg1"/>
          </a:solidFill>
        </p:grpSpPr>
        <p:sp>
          <p:nvSpPr>
            <p:cNvPr id="12" name="Google Shape;390;p38">
              <a:extLst>
                <a:ext uri="{FF2B5EF4-FFF2-40B4-BE49-F238E27FC236}">
                  <a16:creationId xmlns:a16="http://schemas.microsoft.com/office/drawing/2014/main" id="{58C7CB8D-1A41-4410-8332-980D1F5E1D00}"/>
                </a:ext>
              </a:extLst>
            </p:cNvPr>
            <p:cNvSpPr/>
            <p:nvPr/>
          </p:nvSpPr>
          <p:spPr>
            <a:xfrm>
              <a:off x="559275" y="1683950"/>
              <a:ext cx="466500" cy="197850"/>
            </a:xfrm>
            <a:custGeom>
              <a:avLst/>
              <a:gdLst/>
              <a:ahLst/>
              <a:cxnLst/>
              <a:rect l="l" t="t" r="r" b="b"/>
              <a:pathLst>
                <a:path w="18660" h="7914" extrusionOk="0">
                  <a:moveTo>
                    <a:pt x="391" y="1"/>
                  </a:moveTo>
                  <a:lnTo>
                    <a:pt x="293" y="50"/>
                  </a:lnTo>
                  <a:lnTo>
                    <a:pt x="220" y="74"/>
                  </a:lnTo>
                  <a:lnTo>
                    <a:pt x="147" y="147"/>
                  </a:lnTo>
                  <a:lnTo>
                    <a:pt x="74" y="221"/>
                  </a:lnTo>
                  <a:lnTo>
                    <a:pt x="49" y="294"/>
                  </a:lnTo>
                  <a:lnTo>
                    <a:pt x="0" y="392"/>
                  </a:lnTo>
                  <a:lnTo>
                    <a:pt x="0" y="489"/>
                  </a:lnTo>
                  <a:lnTo>
                    <a:pt x="0" y="1173"/>
                  </a:lnTo>
                  <a:lnTo>
                    <a:pt x="9330" y="7914"/>
                  </a:lnTo>
                  <a:lnTo>
                    <a:pt x="18659" y="1173"/>
                  </a:lnTo>
                  <a:lnTo>
                    <a:pt x="18659" y="489"/>
                  </a:lnTo>
                  <a:lnTo>
                    <a:pt x="18659" y="392"/>
                  </a:lnTo>
                  <a:lnTo>
                    <a:pt x="18611" y="294"/>
                  </a:lnTo>
                  <a:lnTo>
                    <a:pt x="18586" y="221"/>
                  </a:lnTo>
                  <a:lnTo>
                    <a:pt x="18513" y="147"/>
                  </a:lnTo>
                  <a:lnTo>
                    <a:pt x="18440" y="74"/>
                  </a:lnTo>
                  <a:lnTo>
                    <a:pt x="18366" y="50"/>
                  </a:lnTo>
                  <a:lnTo>
                    <a:pt x="182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91;p38">
              <a:extLst>
                <a:ext uri="{FF2B5EF4-FFF2-40B4-BE49-F238E27FC236}">
                  <a16:creationId xmlns:a16="http://schemas.microsoft.com/office/drawing/2014/main" id="{66F915F5-BD74-4DB6-91D0-3ADCF36BF3C5}"/>
                </a:ext>
              </a:extLst>
            </p:cNvPr>
            <p:cNvSpPr/>
            <p:nvPr/>
          </p:nvSpPr>
          <p:spPr>
            <a:xfrm>
              <a:off x="559275" y="1727925"/>
              <a:ext cx="466500" cy="283325"/>
            </a:xfrm>
            <a:custGeom>
              <a:avLst/>
              <a:gdLst/>
              <a:ahLst/>
              <a:cxnLst/>
              <a:rect l="l" t="t" r="r" b="b"/>
              <a:pathLst>
                <a:path w="18660" h="11333" extrusionOk="0">
                  <a:moveTo>
                    <a:pt x="0" y="0"/>
                  </a:moveTo>
                  <a:lnTo>
                    <a:pt x="0" y="10844"/>
                  </a:lnTo>
                  <a:lnTo>
                    <a:pt x="0" y="10917"/>
                  </a:lnTo>
                  <a:lnTo>
                    <a:pt x="5129" y="7230"/>
                  </a:lnTo>
                  <a:lnTo>
                    <a:pt x="5227" y="7181"/>
                  </a:lnTo>
                  <a:lnTo>
                    <a:pt x="5325" y="7181"/>
                  </a:lnTo>
                  <a:lnTo>
                    <a:pt x="5398" y="7205"/>
                  </a:lnTo>
                  <a:lnTo>
                    <a:pt x="5471" y="7278"/>
                  </a:lnTo>
                  <a:lnTo>
                    <a:pt x="5520" y="7376"/>
                  </a:lnTo>
                  <a:lnTo>
                    <a:pt x="5520" y="7474"/>
                  </a:lnTo>
                  <a:lnTo>
                    <a:pt x="5471" y="7547"/>
                  </a:lnTo>
                  <a:lnTo>
                    <a:pt x="5422" y="7620"/>
                  </a:lnTo>
                  <a:lnTo>
                    <a:pt x="318" y="11308"/>
                  </a:lnTo>
                  <a:lnTo>
                    <a:pt x="415" y="11333"/>
                  </a:lnTo>
                  <a:lnTo>
                    <a:pt x="18244" y="11333"/>
                  </a:lnTo>
                  <a:lnTo>
                    <a:pt x="18342" y="11308"/>
                  </a:lnTo>
                  <a:lnTo>
                    <a:pt x="13238" y="7620"/>
                  </a:lnTo>
                  <a:lnTo>
                    <a:pt x="13189" y="7547"/>
                  </a:lnTo>
                  <a:lnTo>
                    <a:pt x="13140" y="7474"/>
                  </a:lnTo>
                  <a:lnTo>
                    <a:pt x="13140" y="7376"/>
                  </a:lnTo>
                  <a:lnTo>
                    <a:pt x="13189" y="7278"/>
                  </a:lnTo>
                  <a:lnTo>
                    <a:pt x="13262" y="7205"/>
                  </a:lnTo>
                  <a:lnTo>
                    <a:pt x="13335" y="7181"/>
                  </a:lnTo>
                  <a:lnTo>
                    <a:pt x="13433" y="7181"/>
                  </a:lnTo>
                  <a:lnTo>
                    <a:pt x="13531" y="7230"/>
                  </a:lnTo>
                  <a:lnTo>
                    <a:pt x="18659" y="10917"/>
                  </a:lnTo>
                  <a:lnTo>
                    <a:pt x="18659" y="10844"/>
                  </a:lnTo>
                  <a:lnTo>
                    <a:pt x="18659" y="0"/>
                  </a:lnTo>
                  <a:lnTo>
                    <a:pt x="9476" y="6643"/>
                  </a:lnTo>
                  <a:lnTo>
                    <a:pt x="9403" y="6692"/>
                  </a:lnTo>
                  <a:lnTo>
                    <a:pt x="9257" y="6692"/>
                  </a:lnTo>
                  <a:lnTo>
                    <a:pt x="9183" y="664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460;p38">
            <a:extLst>
              <a:ext uri="{FF2B5EF4-FFF2-40B4-BE49-F238E27FC236}">
                <a16:creationId xmlns:a16="http://schemas.microsoft.com/office/drawing/2014/main" id="{CF90CFAD-B4CA-4BC2-B712-FD39A8E879FF}"/>
              </a:ext>
            </a:extLst>
          </p:cNvPr>
          <p:cNvSpPr/>
          <p:nvPr/>
        </p:nvSpPr>
        <p:spPr>
          <a:xfrm>
            <a:off x="4954781" y="3306347"/>
            <a:ext cx="248083" cy="429809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81;p15">
            <a:extLst>
              <a:ext uri="{FF2B5EF4-FFF2-40B4-BE49-F238E27FC236}">
                <a16:creationId xmlns:a16="http://schemas.microsoft.com/office/drawing/2014/main" id="{B23A635D-1D97-4747-A024-0A5E19491C37}"/>
              </a:ext>
            </a:extLst>
          </p:cNvPr>
          <p:cNvSpPr txBox="1">
            <a:spLocks/>
          </p:cNvSpPr>
          <p:nvPr/>
        </p:nvSpPr>
        <p:spPr>
          <a:xfrm>
            <a:off x="2527608" y="1918010"/>
            <a:ext cx="3167819" cy="1196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br>
              <a:rPr lang="en-US" sz="1800" b="1" dirty="0">
                <a:solidFill>
                  <a:schemeClr val="tx2">
                    <a:lumMod val="25000"/>
                  </a:schemeClr>
                </a:solidFill>
              </a:rPr>
            </a:br>
            <a:br>
              <a:rPr lang="en-US" sz="1800" b="1" dirty="0">
                <a:solidFill>
                  <a:schemeClr val="tx2">
                    <a:lumMod val="25000"/>
                  </a:schemeClr>
                </a:solidFill>
              </a:rPr>
            </a:br>
            <a:endParaRPr lang="en-US" sz="1800" b="1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en-US" sz="1800" b="1" dirty="0">
                <a:solidFill>
                  <a:schemeClr val="tx2">
                    <a:lumMod val="25000"/>
                  </a:schemeClr>
                </a:solidFill>
              </a:rPr>
              <a:t>Questions? </a:t>
            </a:r>
          </a:p>
          <a:p>
            <a:endParaRPr lang="en-US" sz="1800" b="1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en-US" sz="1800" b="1" dirty="0">
                <a:solidFill>
                  <a:schemeClr val="tx2">
                    <a:lumMod val="25000"/>
                  </a:schemeClr>
                </a:solidFill>
              </a:rPr>
              <a:t>Contact </a:t>
            </a:r>
          </a:p>
          <a:p>
            <a:r>
              <a:rPr lang="en-US" sz="1800" b="1" dirty="0">
                <a:solidFill>
                  <a:schemeClr val="tx2">
                    <a:lumMod val="25000"/>
                  </a:schemeClr>
                </a:solidFill>
              </a:rPr>
              <a:t>Kathleen McDowell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57" y="1738665"/>
            <a:ext cx="1078557" cy="1648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710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F2D0A9-6E73-4B2B-B69C-6E913780B73E}"/>
              </a:ext>
            </a:extLst>
          </p:cNvPr>
          <p:cNvSpPr txBox="1"/>
          <p:nvPr/>
        </p:nvSpPr>
        <p:spPr>
          <a:xfrm>
            <a:off x="1202043" y="925471"/>
            <a:ext cx="673966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In 2016, 30.4 million children participated in the National School Lunch Program.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6C4E20-5288-4DC7-8BC8-91993E201C98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grpSp>
        <p:nvGrpSpPr>
          <p:cNvPr id="37" name="Google Shape;437;p38">
            <a:extLst>
              <a:ext uri="{FF2B5EF4-FFF2-40B4-BE49-F238E27FC236}">
                <a16:creationId xmlns:a16="http://schemas.microsoft.com/office/drawing/2014/main" id="{D08DEC7F-B3D3-457F-98E5-DFDEB5D10A23}"/>
              </a:ext>
            </a:extLst>
          </p:cNvPr>
          <p:cNvGrpSpPr/>
          <p:nvPr/>
        </p:nvGrpSpPr>
        <p:grpSpPr>
          <a:xfrm>
            <a:off x="4072978" y="3408092"/>
            <a:ext cx="170502" cy="425733"/>
            <a:chOff x="3386850" y="2264625"/>
            <a:chExt cx="203950" cy="509250"/>
          </a:xfrm>
        </p:grpSpPr>
        <p:sp>
          <p:nvSpPr>
            <p:cNvPr id="38" name="Google Shape;438;p38">
              <a:extLst>
                <a:ext uri="{FF2B5EF4-FFF2-40B4-BE49-F238E27FC236}">
                  <a16:creationId xmlns:a16="http://schemas.microsoft.com/office/drawing/2014/main" id="{F22D8FF0-FF0A-4391-81C4-DEC787799C31}"/>
                </a:ext>
              </a:extLst>
            </p:cNvPr>
            <p:cNvSpPr/>
            <p:nvPr/>
          </p:nvSpPr>
          <p:spPr>
            <a:xfrm>
              <a:off x="3386850" y="2370850"/>
              <a:ext cx="203950" cy="403025"/>
            </a:xfrm>
            <a:custGeom>
              <a:avLst/>
              <a:gdLst/>
              <a:ahLst/>
              <a:cxnLst/>
              <a:rect l="l" t="t" r="r" b="b"/>
              <a:pathLst>
                <a:path w="8158" h="16121" extrusionOk="0">
                  <a:moveTo>
                    <a:pt x="3249" y="1"/>
                  </a:moveTo>
                  <a:lnTo>
                    <a:pt x="3004" y="50"/>
                  </a:lnTo>
                  <a:lnTo>
                    <a:pt x="2785" y="99"/>
                  </a:lnTo>
                  <a:lnTo>
                    <a:pt x="2565" y="172"/>
                  </a:lnTo>
                  <a:lnTo>
                    <a:pt x="2369" y="269"/>
                  </a:lnTo>
                  <a:lnTo>
                    <a:pt x="2174" y="367"/>
                  </a:lnTo>
                  <a:lnTo>
                    <a:pt x="1979" y="465"/>
                  </a:lnTo>
                  <a:lnTo>
                    <a:pt x="1808" y="587"/>
                  </a:lnTo>
                  <a:lnTo>
                    <a:pt x="1637" y="734"/>
                  </a:lnTo>
                  <a:lnTo>
                    <a:pt x="1490" y="880"/>
                  </a:lnTo>
                  <a:lnTo>
                    <a:pt x="1344" y="1027"/>
                  </a:lnTo>
                  <a:lnTo>
                    <a:pt x="1075" y="1369"/>
                  </a:lnTo>
                  <a:lnTo>
                    <a:pt x="855" y="1784"/>
                  </a:lnTo>
                  <a:lnTo>
                    <a:pt x="660" y="2199"/>
                  </a:lnTo>
                  <a:lnTo>
                    <a:pt x="489" y="2687"/>
                  </a:lnTo>
                  <a:lnTo>
                    <a:pt x="342" y="3176"/>
                  </a:lnTo>
                  <a:lnTo>
                    <a:pt x="245" y="3738"/>
                  </a:lnTo>
                  <a:lnTo>
                    <a:pt x="147" y="4299"/>
                  </a:lnTo>
                  <a:lnTo>
                    <a:pt x="74" y="4910"/>
                  </a:lnTo>
                  <a:lnTo>
                    <a:pt x="49" y="5545"/>
                  </a:lnTo>
                  <a:lnTo>
                    <a:pt x="25" y="6204"/>
                  </a:lnTo>
                  <a:lnTo>
                    <a:pt x="0" y="6888"/>
                  </a:lnTo>
                  <a:lnTo>
                    <a:pt x="25" y="7035"/>
                  </a:lnTo>
                  <a:lnTo>
                    <a:pt x="49" y="7181"/>
                  </a:lnTo>
                  <a:lnTo>
                    <a:pt x="98" y="7328"/>
                  </a:lnTo>
                  <a:lnTo>
                    <a:pt x="171" y="7425"/>
                  </a:lnTo>
                  <a:lnTo>
                    <a:pt x="269" y="7523"/>
                  </a:lnTo>
                  <a:lnTo>
                    <a:pt x="391" y="7596"/>
                  </a:lnTo>
                  <a:lnTo>
                    <a:pt x="513" y="7645"/>
                  </a:lnTo>
                  <a:lnTo>
                    <a:pt x="660" y="7670"/>
                  </a:lnTo>
                  <a:lnTo>
                    <a:pt x="806" y="7645"/>
                  </a:lnTo>
                  <a:lnTo>
                    <a:pt x="928" y="7596"/>
                  </a:lnTo>
                  <a:lnTo>
                    <a:pt x="1051" y="7523"/>
                  </a:lnTo>
                  <a:lnTo>
                    <a:pt x="1148" y="7425"/>
                  </a:lnTo>
                  <a:lnTo>
                    <a:pt x="1222" y="7328"/>
                  </a:lnTo>
                  <a:lnTo>
                    <a:pt x="1270" y="7181"/>
                  </a:lnTo>
                  <a:lnTo>
                    <a:pt x="1295" y="7035"/>
                  </a:lnTo>
                  <a:lnTo>
                    <a:pt x="1319" y="6888"/>
                  </a:lnTo>
                  <a:lnTo>
                    <a:pt x="1344" y="6278"/>
                  </a:lnTo>
                  <a:lnTo>
                    <a:pt x="1417" y="5569"/>
                  </a:lnTo>
                  <a:lnTo>
                    <a:pt x="1515" y="4861"/>
                  </a:lnTo>
                  <a:lnTo>
                    <a:pt x="1637" y="4153"/>
                  </a:lnTo>
                  <a:lnTo>
                    <a:pt x="1759" y="3542"/>
                  </a:lnTo>
                  <a:lnTo>
                    <a:pt x="1881" y="3029"/>
                  </a:lnTo>
                  <a:lnTo>
                    <a:pt x="2003" y="2687"/>
                  </a:lnTo>
                  <a:lnTo>
                    <a:pt x="2052" y="2614"/>
                  </a:lnTo>
                  <a:lnTo>
                    <a:pt x="2101" y="2590"/>
                  </a:lnTo>
                  <a:lnTo>
                    <a:pt x="2101" y="2639"/>
                  </a:lnTo>
                  <a:lnTo>
                    <a:pt x="2125" y="2736"/>
                  </a:lnTo>
                  <a:lnTo>
                    <a:pt x="2125" y="3151"/>
                  </a:lnTo>
                  <a:lnTo>
                    <a:pt x="2076" y="4568"/>
                  </a:lnTo>
                  <a:lnTo>
                    <a:pt x="1954" y="6595"/>
                  </a:lnTo>
                  <a:lnTo>
                    <a:pt x="1832" y="8866"/>
                  </a:lnTo>
                  <a:lnTo>
                    <a:pt x="1539" y="13165"/>
                  </a:lnTo>
                  <a:lnTo>
                    <a:pt x="1392" y="15119"/>
                  </a:lnTo>
                  <a:lnTo>
                    <a:pt x="1392" y="15290"/>
                  </a:lnTo>
                  <a:lnTo>
                    <a:pt x="1417" y="15461"/>
                  </a:lnTo>
                  <a:lnTo>
                    <a:pt x="1466" y="15607"/>
                  </a:lnTo>
                  <a:lnTo>
                    <a:pt x="1563" y="15754"/>
                  </a:lnTo>
                  <a:lnTo>
                    <a:pt x="1661" y="15900"/>
                  </a:lnTo>
                  <a:lnTo>
                    <a:pt x="1783" y="15998"/>
                  </a:lnTo>
                  <a:lnTo>
                    <a:pt x="1930" y="16071"/>
                  </a:lnTo>
                  <a:lnTo>
                    <a:pt x="2101" y="16120"/>
                  </a:lnTo>
                  <a:lnTo>
                    <a:pt x="2394" y="16120"/>
                  </a:lnTo>
                  <a:lnTo>
                    <a:pt x="2516" y="16071"/>
                  </a:lnTo>
                  <a:lnTo>
                    <a:pt x="2662" y="15998"/>
                  </a:lnTo>
                  <a:lnTo>
                    <a:pt x="2785" y="15925"/>
                  </a:lnTo>
                  <a:lnTo>
                    <a:pt x="2882" y="15803"/>
                  </a:lnTo>
                  <a:lnTo>
                    <a:pt x="2956" y="15680"/>
                  </a:lnTo>
                  <a:lnTo>
                    <a:pt x="3029" y="15534"/>
                  </a:lnTo>
                  <a:lnTo>
                    <a:pt x="3053" y="15387"/>
                  </a:lnTo>
                  <a:lnTo>
                    <a:pt x="3713" y="8549"/>
                  </a:lnTo>
                  <a:lnTo>
                    <a:pt x="3737" y="8476"/>
                  </a:lnTo>
                  <a:lnTo>
                    <a:pt x="3786" y="8354"/>
                  </a:lnTo>
                  <a:lnTo>
                    <a:pt x="3835" y="8305"/>
                  </a:lnTo>
                  <a:lnTo>
                    <a:pt x="3884" y="8231"/>
                  </a:lnTo>
                  <a:lnTo>
                    <a:pt x="3981" y="8207"/>
                  </a:lnTo>
                  <a:lnTo>
                    <a:pt x="4079" y="8183"/>
                  </a:lnTo>
                  <a:lnTo>
                    <a:pt x="4177" y="8207"/>
                  </a:lnTo>
                  <a:lnTo>
                    <a:pt x="4274" y="8231"/>
                  </a:lnTo>
                  <a:lnTo>
                    <a:pt x="4323" y="8305"/>
                  </a:lnTo>
                  <a:lnTo>
                    <a:pt x="4372" y="8354"/>
                  </a:lnTo>
                  <a:lnTo>
                    <a:pt x="4421" y="8476"/>
                  </a:lnTo>
                  <a:lnTo>
                    <a:pt x="4445" y="8549"/>
                  </a:lnTo>
                  <a:lnTo>
                    <a:pt x="5105" y="15387"/>
                  </a:lnTo>
                  <a:lnTo>
                    <a:pt x="5129" y="15534"/>
                  </a:lnTo>
                  <a:lnTo>
                    <a:pt x="5202" y="15680"/>
                  </a:lnTo>
                  <a:lnTo>
                    <a:pt x="5276" y="15803"/>
                  </a:lnTo>
                  <a:lnTo>
                    <a:pt x="5373" y="15925"/>
                  </a:lnTo>
                  <a:lnTo>
                    <a:pt x="5496" y="15998"/>
                  </a:lnTo>
                  <a:lnTo>
                    <a:pt x="5642" y="16071"/>
                  </a:lnTo>
                  <a:lnTo>
                    <a:pt x="5764" y="16120"/>
                  </a:lnTo>
                  <a:lnTo>
                    <a:pt x="6057" y="16120"/>
                  </a:lnTo>
                  <a:lnTo>
                    <a:pt x="6228" y="16071"/>
                  </a:lnTo>
                  <a:lnTo>
                    <a:pt x="6375" y="15998"/>
                  </a:lnTo>
                  <a:lnTo>
                    <a:pt x="6497" y="15900"/>
                  </a:lnTo>
                  <a:lnTo>
                    <a:pt x="6595" y="15754"/>
                  </a:lnTo>
                  <a:lnTo>
                    <a:pt x="6692" y="15607"/>
                  </a:lnTo>
                  <a:lnTo>
                    <a:pt x="6741" y="15461"/>
                  </a:lnTo>
                  <a:lnTo>
                    <a:pt x="6766" y="15290"/>
                  </a:lnTo>
                  <a:lnTo>
                    <a:pt x="6766" y="15119"/>
                  </a:lnTo>
                  <a:lnTo>
                    <a:pt x="6619" y="13165"/>
                  </a:lnTo>
                  <a:lnTo>
                    <a:pt x="6350" y="8915"/>
                  </a:lnTo>
                  <a:lnTo>
                    <a:pt x="6204" y="6619"/>
                  </a:lnTo>
                  <a:lnTo>
                    <a:pt x="6106" y="4617"/>
                  </a:lnTo>
                  <a:lnTo>
                    <a:pt x="6057" y="3176"/>
                  </a:lnTo>
                  <a:lnTo>
                    <a:pt x="6057" y="2761"/>
                  </a:lnTo>
                  <a:lnTo>
                    <a:pt x="6057" y="2590"/>
                  </a:lnTo>
                  <a:lnTo>
                    <a:pt x="6106" y="2590"/>
                  </a:lnTo>
                  <a:lnTo>
                    <a:pt x="6155" y="2687"/>
                  </a:lnTo>
                  <a:lnTo>
                    <a:pt x="6253" y="3005"/>
                  </a:lnTo>
                  <a:lnTo>
                    <a:pt x="6399" y="3493"/>
                  </a:lnTo>
                  <a:lnTo>
                    <a:pt x="6521" y="4128"/>
                  </a:lnTo>
                  <a:lnTo>
                    <a:pt x="6643" y="4837"/>
                  </a:lnTo>
                  <a:lnTo>
                    <a:pt x="6741" y="5569"/>
                  </a:lnTo>
                  <a:lnTo>
                    <a:pt x="6814" y="6278"/>
                  </a:lnTo>
                  <a:lnTo>
                    <a:pt x="6839" y="6888"/>
                  </a:lnTo>
                  <a:lnTo>
                    <a:pt x="6863" y="7035"/>
                  </a:lnTo>
                  <a:lnTo>
                    <a:pt x="6888" y="7181"/>
                  </a:lnTo>
                  <a:lnTo>
                    <a:pt x="6936" y="7328"/>
                  </a:lnTo>
                  <a:lnTo>
                    <a:pt x="7010" y="7425"/>
                  </a:lnTo>
                  <a:lnTo>
                    <a:pt x="7107" y="7523"/>
                  </a:lnTo>
                  <a:lnTo>
                    <a:pt x="7230" y="7596"/>
                  </a:lnTo>
                  <a:lnTo>
                    <a:pt x="7352" y="7645"/>
                  </a:lnTo>
                  <a:lnTo>
                    <a:pt x="7498" y="7670"/>
                  </a:lnTo>
                  <a:lnTo>
                    <a:pt x="7645" y="7645"/>
                  </a:lnTo>
                  <a:lnTo>
                    <a:pt x="7767" y="7596"/>
                  </a:lnTo>
                  <a:lnTo>
                    <a:pt x="7889" y="7523"/>
                  </a:lnTo>
                  <a:lnTo>
                    <a:pt x="7987" y="7425"/>
                  </a:lnTo>
                  <a:lnTo>
                    <a:pt x="8060" y="7328"/>
                  </a:lnTo>
                  <a:lnTo>
                    <a:pt x="8109" y="7181"/>
                  </a:lnTo>
                  <a:lnTo>
                    <a:pt x="8133" y="7035"/>
                  </a:lnTo>
                  <a:lnTo>
                    <a:pt x="8158" y="6888"/>
                  </a:lnTo>
                  <a:lnTo>
                    <a:pt x="8133" y="5520"/>
                  </a:lnTo>
                  <a:lnTo>
                    <a:pt x="8109" y="4885"/>
                  </a:lnTo>
                  <a:lnTo>
                    <a:pt x="8060" y="4299"/>
                  </a:lnTo>
                  <a:lnTo>
                    <a:pt x="7987" y="3713"/>
                  </a:lnTo>
                  <a:lnTo>
                    <a:pt x="7889" y="3176"/>
                  </a:lnTo>
                  <a:lnTo>
                    <a:pt x="7767" y="2663"/>
                  </a:lnTo>
                  <a:lnTo>
                    <a:pt x="7620" y="2174"/>
                  </a:lnTo>
                  <a:lnTo>
                    <a:pt x="7425" y="1759"/>
                  </a:lnTo>
                  <a:lnTo>
                    <a:pt x="7205" y="1369"/>
                  </a:lnTo>
                  <a:lnTo>
                    <a:pt x="7083" y="1173"/>
                  </a:lnTo>
                  <a:lnTo>
                    <a:pt x="6936" y="1002"/>
                  </a:lnTo>
                  <a:lnTo>
                    <a:pt x="6790" y="856"/>
                  </a:lnTo>
                  <a:lnTo>
                    <a:pt x="6643" y="709"/>
                  </a:lnTo>
                  <a:lnTo>
                    <a:pt x="6472" y="563"/>
                  </a:lnTo>
                  <a:lnTo>
                    <a:pt x="6277" y="440"/>
                  </a:lnTo>
                  <a:lnTo>
                    <a:pt x="6082" y="343"/>
                  </a:lnTo>
                  <a:lnTo>
                    <a:pt x="5886" y="245"/>
                  </a:lnTo>
                  <a:lnTo>
                    <a:pt x="5666" y="172"/>
                  </a:lnTo>
                  <a:lnTo>
                    <a:pt x="5422" y="99"/>
                  </a:lnTo>
                  <a:lnTo>
                    <a:pt x="5178" y="50"/>
                  </a:lnTo>
                  <a:lnTo>
                    <a:pt x="4909" y="1"/>
                  </a:lnTo>
                  <a:lnTo>
                    <a:pt x="4714" y="74"/>
                  </a:lnTo>
                  <a:lnTo>
                    <a:pt x="4519" y="147"/>
                  </a:lnTo>
                  <a:lnTo>
                    <a:pt x="4299" y="196"/>
                  </a:lnTo>
                  <a:lnTo>
                    <a:pt x="3859" y="196"/>
                  </a:lnTo>
                  <a:lnTo>
                    <a:pt x="3664" y="147"/>
                  </a:lnTo>
                  <a:lnTo>
                    <a:pt x="3444" y="99"/>
                  </a:lnTo>
                  <a:lnTo>
                    <a:pt x="32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9" name="Google Shape;439;p38">
              <a:extLst>
                <a:ext uri="{FF2B5EF4-FFF2-40B4-BE49-F238E27FC236}">
                  <a16:creationId xmlns:a16="http://schemas.microsoft.com/office/drawing/2014/main" id="{F4B5F446-58A9-4ACF-BEF2-C42A7B7EB93F}"/>
                </a:ext>
              </a:extLst>
            </p:cNvPr>
            <p:cNvSpPr/>
            <p:nvPr/>
          </p:nvSpPr>
          <p:spPr>
            <a:xfrm>
              <a:off x="3446075" y="2264625"/>
              <a:ext cx="85500" cy="94050"/>
            </a:xfrm>
            <a:custGeom>
              <a:avLst/>
              <a:gdLst/>
              <a:ahLst/>
              <a:cxnLst/>
              <a:rect l="l" t="t" r="r" b="b"/>
              <a:pathLst>
                <a:path w="3420" h="3762" extrusionOk="0">
                  <a:moveTo>
                    <a:pt x="1539" y="0"/>
                  </a:moveTo>
                  <a:lnTo>
                    <a:pt x="1368" y="25"/>
                  </a:lnTo>
                  <a:lnTo>
                    <a:pt x="1197" y="49"/>
                  </a:lnTo>
                  <a:lnTo>
                    <a:pt x="1051" y="122"/>
                  </a:lnTo>
                  <a:lnTo>
                    <a:pt x="904" y="171"/>
                  </a:lnTo>
                  <a:lnTo>
                    <a:pt x="757" y="269"/>
                  </a:lnTo>
                  <a:lnTo>
                    <a:pt x="611" y="342"/>
                  </a:lnTo>
                  <a:lnTo>
                    <a:pt x="489" y="464"/>
                  </a:lnTo>
                  <a:lnTo>
                    <a:pt x="391" y="586"/>
                  </a:lnTo>
                  <a:lnTo>
                    <a:pt x="293" y="708"/>
                  </a:lnTo>
                  <a:lnTo>
                    <a:pt x="196" y="855"/>
                  </a:lnTo>
                  <a:lnTo>
                    <a:pt x="122" y="1002"/>
                  </a:lnTo>
                  <a:lnTo>
                    <a:pt x="74" y="1148"/>
                  </a:lnTo>
                  <a:lnTo>
                    <a:pt x="25" y="1319"/>
                  </a:lnTo>
                  <a:lnTo>
                    <a:pt x="0" y="1514"/>
                  </a:lnTo>
                  <a:lnTo>
                    <a:pt x="0" y="1710"/>
                  </a:lnTo>
                  <a:lnTo>
                    <a:pt x="0" y="1905"/>
                  </a:lnTo>
                  <a:lnTo>
                    <a:pt x="25" y="2101"/>
                  </a:lnTo>
                  <a:lnTo>
                    <a:pt x="74" y="2272"/>
                  </a:lnTo>
                  <a:lnTo>
                    <a:pt x="122" y="2467"/>
                  </a:lnTo>
                  <a:lnTo>
                    <a:pt x="196" y="2638"/>
                  </a:lnTo>
                  <a:lnTo>
                    <a:pt x="293" y="2809"/>
                  </a:lnTo>
                  <a:lnTo>
                    <a:pt x="391" y="2980"/>
                  </a:lnTo>
                  <a:lnTo>
                    <a:pt x="489" y="3126"/>
                  </a:lnTo>
                  <a:lnTo>
                    <a:pt x="611" y="3273"/>
                  </a:lnTo>
                  <a:lnTo>
                    <a:pt x="757" y="3395"/>
                  </a:lnTo>
                  <a:lnTo>
                    <a:pt x="904" y="3493"/>
                  </a:lnTo>
                  <a:lnTo>
                    <a:pt x="1051" y="3590"/>
                  </a:lnTo>
                  <a:lnTo>
                    <a:pt x="1197" y="3664"/>
                  </a:lnTo>
                  <a:lnTo>
                    <a:pt x="1368" y="3713"/>
                  </a:lnTo>
                  <a:lnTo>
                    <a:pt x="1539" y="3761"/>
                  </a:lnTo>
                  <a:lnTo>
                    <a:pt x="1881" y="3761"/>
                  </a:lnTo>
                  <a:lnTo>
                    <a:pt x="2052" y="3713"/>
                  </a:lnTo>
                  <a:lnTo>
                    <a:pt x="2223" y="3664"/>
                  </a:lnTo>
                  <a:lnTo>
                    <a:pt x="2369" y="3590"/>
                  </a:lnTo>
                  <a:lnTo>
                    <a:pt x="2516" y="3493"/>
                  </a:lnTo>
                  <a:lnTo>
                    <a:pt x="2662" y="3395"/>
                  </a:lnTo>
                  <a:lnTo>
                    <a:pt x="2809" y="3273"/>
                  </a:lnTo>
                  <a:lnTo>
                    <a:pt x="2931" y="3126"/>
                  </a:lnTo>
                  <a:lnTo>
                    <a:pt x="3029" y="2980"/>
                  </a:lnTo>
                  <a:lnTo>
                    <a:pt x="3127" y="2809"/>
                  </a:lnTo>
                  <a:lnTo>
                    <a:pt x="3224" y="2638"/>
                  </a:lnTo>
                  <a:lnTo>
                    <a:pt x="3297" y="2467"/>
                  </a:lnTo>
                  <a:lnTo>
                    <a:pt x="3346" y="2272"/>
                  </a:lnTo>
                  <a:lnTo>
                    <a:pt x="3395" y="2101"/>
                  </a:lnTo>
                  <a:lnTo>
                    <a:pt x="3420" y="1905"/>
                  </a:lnTo>
                  <a:lnTo>
                    <a:pt x="3420" y="1710"/>
                  </a:lnTo>
                  <a:lnTo>
                    <a:pt x="3420" y="1514"/>
                  </a:lnTo>
                  <a:lnTo>
                    <a:pt x="3395" y="1319"/>
                  </a:lnTo>
                  <a:lnTo>
                    <a:pt x="3346" y="1148"/>
                  </a:lnTo>
                  <a:lnTo>
                    <a:pt x="3297" y="1002"/>
                  </a:lnTo>
                  <a:lnTo>
                    <a:pt x="3224" y="855"/>
                  </a:lnTo>
                  <a:lnTo>
                    <a:pt x="3127" y="708"/>
                  </a:lnTo>
                  <a:lnTo>
                    <a:pt x="3029" y="586"/>
                  </a:lnTo>
                  <a:lnTo>
                    <a:pt x="2931" y="464"/>
                  </a:lnTo>
                  <a:lnTo>
                    <a:pt x="2809" y="342"/>
                  </a:lnTo>
                  <a:lnTo>
                    <a:pt x="2662" y="269"/>
                  </a:lnTo>
                  <a:lnTo>
                    <a:pt x="2516" y="171"/>
                  </a:lnTo>
                  <a:lnTo>
                    <a:pt x="2369" y="122"/>
                  </a:lnTo>
                  <a:lnTo>
                    <a:pt x="2223" y="49"/>
                  </a:lnTo>
                  <a:lnTo>
                    <a:pt x="2052" y="25"/>
                  </a:lnTo>
                  <a:lnTo>
                    <a:pt x="18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576275A-3DA4-4641-9D1D-A04F5FB8142A}"/>
              </a:ext>
            </a:extLst>
          </p:cNvPr>
          <p:cNvSpPr txBox="1"/>
          <p:nvPr/>
        </p:nvSpPr>
        <p:spPr>
          <a:xfrm>
            <a:off x="1632851" y="3452554"/>
            <a:ext cx="5864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During summer vacation, these students often </a:t>
            </a:r>
            <a:r>
              <a:rPr lang="en-US" sz="2400" b="1" dirty="0">
                <a:solidFill>
                  <a:srgbClr val="FF9E00"/>
                </a:solidFill>
                <a:latin typeface="Droid Serif"/>
              </a:rPr>
              <a:t>lose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Droid Serif"/>
              </a:rPr>
              <a:t> reliable access to this food source.</a:t>
            </a:r>
            <a:endParaRPr lang="en-US" sz="2400" b="1" dirty="0">
              <a:solidFill>
                <a:srgbClr val="92D050"/>
              </a:solidFill>
              <a:latin typeface="Droid Serif"/>
            </a:endParaRPr>
          </a:p>
        </p:txBody>
      </p:sp>
      <p:grpSp>
        <p:nvGrpSpPr>
          <p:cNvPr id="34" name="Google Shape;383;p38">
            <a:extLst>
              <a:ext uri="{FF2B5EF4-FFF2-40B4-BE49-F238E27FC236}">
                <a16:creationId xmlns:a16="http://schemas.microsoft.com/office/drawing/2014/main" id="{B22749CB-76AF-477C-A182-AE82B8692F0B}"/>
              </a:ext>
            </a:extLst>
          </p:cNvPr>
          <p:cNvGrpSpPr/>
          <p:nvPr/>
        </p:nvGrpSpPr>
        <p:grpSpPr>
          <a:xfrm>
            <a:off x="4607272" y="2157481"/>
            <a:ext cx="815487" cy="807847"/>
            <a:chOff x="5926225" y="921350"/>
            <a:chExt cx="517800" cy="504350"/>
          </a:xfrm>
          <a:solidFill>
            <a:srgbClr val="FF9E00"/>
          </a:solidFill>
        </p:grpSpPr>
        <p:sp>
          <p:nvSpPr>
            <p:cNvPr id="35" name="Google Shape;384;p38">
              <a:extLst>
                <a:ext uri="{FF2B5EF4-FFF2-40B4-BE49-F238E27FC236}">
                  <a16:creationId xmlns:a16="http://schemas.microsoft.com/office/drawing/2014/main" id="{384C4260-4C57-438B-952E-8298B69567EF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2D050"/>
                </a:solidFill>
              </a:endParaRPr>
            </a:p>
          </p:txBody>
        </p:sp>
        <p:sp>
          <p:nvSpPr>
            <p:cNvPr id="36" name="Google Shape;385;p38">
              <a:extLst>
                <a:ext uri="{FF2B5EF4-FFF2-40B4-BE49-F238E27FC236}">
                  <a16:creationId xmlns:a16="http://schemas.microsoft.com/office/drawing/2014/main" id="{890FF729-44BB-4D83-B1F2-9FCFD3420CD0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2D050"/>
                </a:solidFill>
              </a:endParaRPr>
            </a:p>
          </p:txBody>
        </p:sp>
      </p:grpSp>
      <p:grpSp>
        <p:nvGrpSpPr>
          <p:cNvPr id="40" name="Google Shape;386;p38">
            <a:extLst>
              <a:ext uri="{FF2B5EF4-FFF2-40B4-BE49-F238E27FC236}">
                <a16:creationId xmlns:a16="http://schemas.microsoft.com/office/drawing/2014/main" id="{E8CF4FDE-91F3-4D0F-BEAF-49237F72F496}"/>
              </a:ext>
            </a:extLst>
          </p:cNvPr>
          <p:cNvGrpSpPr/>
          <p:nvPr/>
        </p:nvGrpSpPr>
        <p:grpSpPr>
          <a:xfrm>
            <a:off x="3257491" y="2134332"/>
            <a:ext cx="815487" cy="830996"/>
            <a:chOff x="6617400" y="931125"/>
            <a:chExt cx="483600" cy="484825"/>
          </a:xfrm>
          <a:solidFill>
            <a:srgbClr val="92D050"/>
          </a:solidFill>
        </p:grpSpPr>
        <p:sp>
          <p:nvSpPr>
            <p:cNvPr id="41" name="Google Shape;387;p38">
              <a:extLst>
                <a:ext uri="{FF2B5EF4-FFF2-40B4-BE49-F238E27FC236}">
                  <a16:creationId xmlns:a16="http://schemas.microsoft.com/office/drawing/2014/main" id="{1E800A77-C542-4AEF-81DF-AD1DD171BB12}"/>
                </a:ext>
              </a:extLst>
            </p:cNvPr>
            <p:cNvSpPr/>
            <p:nvPr/>
          </p:nvSpPr>
          <p:spPr>
            <a:xfrm>
              <a:off x="6843925" y="1183900"/>
              <a:ext cx="121525" cy="232050"/>
            </a:xfrm>
            <a:custGeom>
              <a:avLst/>
              <a:gdLst/>
              <a:ahLst/>
              <a:cxnLst/>
              <a:rect l="l" t="t" r="r" b="b"/>
              <a:pathLst>
                <a:path w="4861" h="9282" extrusionOk="0">
                  <a:moveTo>
                    <a:pt x="1" y="0"/>
                  </a:moveTo>
                  <a:lnTo>
                    <a:pt x="1" y="6863"/>
                  </a:lnTo>
                  <a:lnTo>
                    <a:pt x="25" y="7107"/>
                  </a:lnTo>
                  <a:lnTo>
                    <a:pt x="49" y="7327"/>
                  </a:lnTo>
                  <a:lnTo>
                    <a:pt x="123" y="7572"/>
                  </a:lnTo>
                  <a:lnTo>
                    <a:pt x="196" y="7791"/>
                  </a:lnTo>
                  <a:lnTo>
                    <a:pt x="294" y="8011"/>
                  </a:lnTo>
                  <a:lnTo>
                    <a:pt x="416" y="8207"/>
                  </a:lnTo>
                  <a:lnTo>
                    <a:pt x="562" y="8402"/>
                  </a:lnTo>
                  <a:lnTo>
                    <a:pt x="709" y="8573"/>
                  </a:lnTo>
                  <a:lnTo>
                    <a:pt x="880" y="8719"/>
                  </a:lnTo>
                  <a:lnTo>
                    <a:pt x="1075" y="8866"/>
                  </a:lnTo>
                  <a:lnTo>
                    <a:pt x="1271" y="8988"/>
                  </a:lnTo>
                  <a:lnTo>
                    <a:pt x="1490" y="9086"/>
                  </a:lnTo>
                  <a:lnTo>
                    <a:pt x="1710" y="9159"/>
                  </a:lnTo>
                  <a:lnTo>
                    <a:pt x="1930" y="9232"/>
                  </a:lnTo>
                  <a:lnTo>
                    <a:pt x="2174" y="9257"/>
                  </a:lnTo>
                  <a:lnTo>
                    <a:pt x="2418" y="9281"/>
                  </a:lnTo>
                  <a:lnTo>
                    <a:pt x="2663" y="9257"/>
                  </a:lnTo>
                  <a:lnTo>
                    <a:pt x="2907" y="9232"/>
                  </a:lnTo>
                  <a:lnTo>
                    <a:pt x="3151" y="9159"/>
                  </a:lnTo>
                  <a:lnTo>
                    <a:pt x="3371" y="9086"/>
                  </a:lnTo>
                  <a:lnTo>
                    <a:pt x="3591" y="8988"/>
                  </a:lnTo>
                  <a:lnTo>
                    <a:pt x="3786" y="8866"/>
                  </a:lnTo>
                  <a:lnTo>
                    <a:pt x="3957" y="8719"/>
                  </a:lnTo>
                  <a:lnTo>
                    <a:pt x="4128" y="8573"/>
                  </a:lnTo>
                  <a:lnTo>
                    <a:pt x="4299" y="8402"/>
                  </a:lnTo>
                  <a:lnTo>
                    <a:pt x="4446" y="8207"/>
                  </a:lnTo>
                  <a:lnTo>
                    <a:pt x="4568" y="8011"/>
                  </a:lnTo>
                  <a:lnTo>
                    <a:pt x="4665" y="7791"/>
                  </a:lnTo>
                  <a:lnTo>
                    <a:pt x="4739" y="7572"/>
                  </a:lnTo>
                  <a:lnTo>
                    <a:pt x="4812" y="7327"/>
                  </a:lnTo>
                  <a:lnTo>
                    <a:pt x="4836" y="7107"/>
                  </a:lnTo>
                  <a:lnTo>
                    <a:pt x="4861" y="6863"/>
                  </a:lnTo>
                  <a:lnTo>
                    <a:pt x="4836" y="6717"/>
                  </a:lnTo>
                  <a:lnTo>
                    <a:pt x="4812" y="6619"/>
                  </a:lnTo>
                  <a:lnTo>
                    <a:pt x="4739" y="6521"/>
                  </a:lnTo>
                  <a:lnTo>
                    <a:pt x="4665" y="6424"/>
                  </a:lnTo>
                  <a:lnTo>
                    <a:pt x="4592" y="6350"/>
                  </a:lnTo>
                  <a:lnTo>
                    <a:pt x="4470" y="6302"/>
                  </a:lnTo>
                  <a:lnTo>
                    <a:pt x="4372" y="6253"/>
                  </a:lnTo>
                  <a:lnTo>
                    <a:pt x="4128" y="6253"/>
                  </a:lnTo>
                  <a:lnTo>
                    <a:pt x="4006" y="6302"/>
                  </a:lnTo>
                  <a:lnTo>
                    <a:pt x="3908" y="6350"/>
                  </a:lnTo>
                  <a:lnTo>
                    <a:pt x="3811" y="6424"/>
                  </a:lnTo>
                  <a:lnTo>
                    <a:pt x="3737" y="6521"/>
                  </a:lnTo>
                  <a:lnTo>
                    <a:pt x="3688" y="6619"/>
                  </a:lnTo>
                  <a:lnTo>
                    <a:pt x="3640" y="6717"/>
                  </a:lnTo>
                  <a:lnTo>
                    <a:pt x="3640" y="6863"/>
                  </a:lnTo>
                  <a:lnTo>
                    <a:pt x="3615" y="7083"/>
                  </a:lnTo>
                  <a:lnTo>
                    <a:pt x="3542" y="7327"/>
                  </a:lnTo>
                  <a:lnTo>
                    <a:pt x="3420" y="7523"/>
                  </a:lnTo>
                  <a:lnTo>
                    <a:pt x="3273" y="7718"/>
                  </a:lnTo>
                  <a:lnTo>
                    <a:pt x="3102" y="7865"/>
                  </a:lnTo>
                  <a:lnTo>
                    <a:pt x="2907" y="7962"/>
                  </a:lnTo>
                  <a:lnTo>
                    <a:pt x="2663" y="8036"/>
                  </a:lnTo>
                  <a:lnTo>
                    <a:pt x="2418" y="8060"/>
                  </a:lnTo>
                  <a:lnTo>
                    <a:pt x="2174" y="8036"/>
                  </a:lnTo>
                  <a:lnTo>
                    <a:pt x="1954" y="7962"/>
                  </a:lnTo>
                  <a:lnTo>
                    <a:pt x="1759" y="7865"/>
                  </a:lnTo>
                  <a:lnTo>
                    <a:pt x="1564" y="7718"/>
                  </a:lnTo>
                  <a:lnTo>
                    <a:pt x="1417" y="7523"/>
                  </a:lnTo>
                  <a:lnTo>
                    <a:pt x="1319" y="7327"/>
                  </a:lnTo>
                  <a:lnTo>
                    <a:pt x="1246" y="7083"/>
                  </a:lnTo>
                  <a:lnTo>
                    <a:pt x="1222" y="6863"/>
                  </a:lnTo>
                  <a:lnTo>
                    <a:pt x="1222" y="0"/>
                  </a:lnTo>
                  <a:lnTo>
                    <a:pt x="953" y="220"/>
                  </a:lnTo>
                  <a:lnTo>
                    <a:pt x="880" y="293"/>
                  </a:lnTo>
                  <a:lnTo>
                    <a:pt x="806" y="342"/>
                  </a:lnTo>
                  <a:lnTo>
                    <a:pt x="709" y="367"/>
                  </a:lnTo>
                  <a:lnTo>
                    <a:pt x="513" y="367"/>
                  </a:lnTo>
                  <a:lnTo>
                    <a:pt x="416" y="342"/>
                  </a:lnTo>
                  <a:lnTo>
                    <a:pt x="342" y="293"/>
                  </a:lnTo>
                  <a:lnTo>
                    <a:pt x="269" y="22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2D050"/>
                </a:solidFill>
              </a:endParaRPr>
            </a:p>
          </p:txBody>
        </p:sp>
        <p:sp>
          <p:nvSpPr>
            <p:cNvPr id="42" name="Google Shape;388;p38">
              <a:extLst>
                <a:ext uri="{FF2B5EF4-FFF2-40B4-BE49-F238E27FC236}">
                  <a16:creationId xmlns:a16="http://schemas.microsoft.com/office/drawing/2014/main" id="{01C3AC8A-592C-4EB1-BFC3-21973A817FA0}"/>
                </a:ext>
              </a:extLst>
            </p:cNvPr>
            <p:cNvSpPr/>
            <p:nvPr/>
          </p:nvSpPr>
          <p:spPr>
            <a:xfrm>
              <a:off x="6617400" y="931125"/>
              <a:ext cx="483600" cy="259500"/>
            </a:xfrm>
            <a:custGeom>
              <a:avLst/>
              <a:gdLst/>
              <a:ahLst/>
              <a:cxnLst/>
              <a:rect l="l" t="t" r="r" b="b"/>
              <a:pathLst>
                <a:path w="19344" h="10380" extrusionOk="0">
                  <a:moveTo>
                    <a:pt x="5252" y="9769"/>
                  </a:moveTo>
                  <a:lnTo>
                    <a:pt x="5252" y="9769"/>
                  </a:lnTo>
                  <a:lnTo>
                    <a:pt x="5252" y="9769"/>
                  </a:lnTo>
                  <a:close/>
                  <a:moveTo>
                    <a:pt x="9672" y="0"/>
                  </a:moveTo>
                  <a:lnTo>
                    <a:pt x="9550" y="25"/>
                  </a:lnTo>
                  <a:lnTo>
                    <a:pt x="9428" y="49"/>
                  </a:lnTo>
                  <a:lnTo>
                    <a:pt x="9330" y="122"/>
                  </a:lnTo>
                  <a:lnTo>
                    <a:pt x="9232" y="196"/>
                  </a:lnTo>
                  <a:lnTo>
                    <a:pt x="9159" y="269"/>
                  </a:lnTo>
                  <a:lnTo>
                    <a:pt x="9110" y="367"/>
                  </a:lnTo>
                  <a:lnTo>
                    <a:pt x="9086" y="489"/>
                  </a:lnTo>
                  <a:lnTo>
                    <a:pt x="9062" y="611"/>
                  </a:lnTo>
                  <a:lnTo>
                    <a:pt x="9062" y="1246"/>
                  </a:lnTo>
                  <a:lnTo>
                    <a:pt x="8622" y="1270"/>
                  </a:lnTo>
                  <a:lnTo>
                    <a:pt x="8182" y="1343"/>
                  </a:lnTo>
                  <a:lnTo>
                    <a:pt x="7767" y="1417"/>
                  </a:lnTo>
                  <a:lnTo>
                    <a:pt x="7328" y="1514"/>
                  </a:lnTo>
                  <a:lnTo>
                    <a:pt x="6912" y="1612"/>
                  </a:lnTo>
                  <a:lnTo>
                    <a:pt x="6497" y="1759"/>
                  </a:lnTo>
                  <a:lnTo>
                    <a:pt x="6082" y="1905"/>
                  </a:lnTo>
                  <a:lnTo>
                    <a:pt x="5691" y="2076"/>
                  </a:lnTo>
                  <a:lnTo>
                    <a:pt x="5300" y="2247"/>
                  </a:lnTo>
                  <a:lnTo>
                    <a:pt x="4910" y="2467"/>
                  </a:lnTo>
                  <a:lnTo>
                    <a:pt x="4543" y="2687"/>
                  </a:lnTo>
                  <a:lnTo>
                    <a:pt x="4177" y="2931"/>
                  </a:lnTo>
                  <a:lnTo>
                    <a:pt x="3811" y="3175"/>
                  </a:lnTo>
                  <a:lnTo>
                    <a:pt x="3469" y="3468"/>
                  </a:lnTo>
                  <a:lnTo>
                    <a:pt x="3151" y="3761"/>
                  </a:lnTo>
                  <a:lnTo>
                    <a:pt x="2834" y="4054"/>
                  </a:lnTo>
                  <a:lnTo>
                    <a:pt x="2516" y="4372"/>
                  </a:lnTo>
                  <a:lnTo>
                    <a:pt x="2223" y="4714"/>
                  </a:lnTo>
                  <a:lnTo>
                    <a:pt x="1930" y="5080"/>
                  </a:lnTo>
                  <a:lnTo>
                    <a:pt x="1686" y="5422"/>
                  </a:lnTo>
                  <a:lnTo>
                    <a:pt x="1442" y="5788"/>
                  </a:lnTo>
                  <a:lnTo>
                    <a:pt x="1222" y="6179"/>
                  </a:lnTo>
                  <a:lnTo>
                    <a:pt x="1002" y="6570"/>
                  </a:lnTo>
                  <a:lnTo>
                    <a:pt x="807" y="6961"/>
                  </a:lnTo>
                  <a:lnTo>
                    <a:pt x="660" y="7376"/>
                  </a:lnTo>
                  <a:lnTo>
                    <a:pt x="489" y="7791"/>
                  </a:lnTo>
                  <a:lnTo>
                    <a:pt x="367" y="8206"/>
                  </a:lnTo>
                  <a:lnTo>
                    <a:pt x="245" y="8622"/>
                  </a:lnTo>
                  <a:lnTo>
                    <a:pt x="172" y="9061"/>
                  </a:lnTo>
                  <a:lnTo>
                    <a:pt x="98" y="9501"/>
                  </a:lnTo>
                  <a:lnTo>
                    <a:pt x="25" y="9940"/>
                  </a:lnTo>
                  <a:lnTo>
                    <a:pt x="1" y="10380"/>
                  </a:lnTo>
                  <a:lnTo>
                    <a:pt x="196" y="10111"/>
                  </a:lnTo>
                  <a:lnTo>
                    <a:pt x="465" y="9867"/>
                  </a:lnTo>
                  <a:lnTo>
                    <a:pt x="758" y="9647"/>
                  </a:lnTo>
                  <a:lnTo>
                    <a:pt x="1075" y="9452"/>
                  </a:lnTo>
                  <a:lnTo>
                    <a:pt x="1442" y="9305"/>
                  </a:lnTo>
                  <a:lnTo>
                    <a:pt x="1808" y="9183"/>
                  </a:lnTo>
                  <a:lnTo>
                    <a:pt x="2223" y="9110"/>
                  </a:lnTo>
                  <a:lnTo>
                    <a:pt x="2638" y="9086"/>
                  </a:lnTo>
                  <a:lnTo>
                    <a:pt x="2956" y="9110"/>
                  </a:lnTo>
                  <a:lnTo>
                    <a:pt x="3249" y="9134"/>
                  </a:lnTo>
                  <a:lnTo>
                    <a:pt x="3542" y="9208"/>
                  </a:lnTo>
                  <a:lnTo>
                    <a:pt x="3811" y="9281"/>
                  </a:lnTo>
                  <a:lnTo>
                    <a:pt x="4079" y="9379"/>
                  </a:lnTo>
                  <a:lnTo>
                    <a:pt x="4323" y="9501"/>
                  </a:lnTo>
                  <a:lnTo>
                    <a:pt x="4543" y="9647"/>
                  </a:lnTo>
                  <a:lnTo>
                    <a:pt x="4763" y="9794"/>
                  </a:lnTo>
                  <a:lnTo>
                    <a:pt x="4812" y="9305"/>
                  </a:lnTo>
                  <a:lnTo>
                    <a:pt x="4934" y="8573"/>
                  </a:lnTo>
                  <a:lnTo>
                    <a:pt x="5007" y="8109"/>
                  </a:lnTo>
                  <a:lnTo>
                    <a:pt x="5129" y="7620"/>
                  </a:lnTo>
                  <a:lnTo>
                    <a:pt x="5276" y="7107"/>
                  </a:lnTo>
                  <a:lnTo>
                    <a:pt x="5447" y="6546"/>
                  </a:lnTo>
                  <a:lnTo>
                    <a:pt x="5642" y="5984"/>
                  </a:lnTo>
                  <a:lnTo>
                    <a:pt x="5887" y="5373"/>
                  </a:lnTo>
                  <a:lnTo>
                    <a:pt x="6180" y="4763"/>
                  </a:lnTo>
                  <a:lnTo>
                    <a:pt x="6522" y="4152"/>
                  </a:lnTo>
                  <a:lnTo>
                    <a:pt x="6888" y="3542"/>
                  </a:lnTo>
                  <a:lnTo>
                    <a:pt x="7303" y="2931"/>
                  </a:lnTo>
                  <a:lnTo>
                    <a:pt x="7792" y="2345"/>
                  </a:lnTo>
                  <a:lnTo>
                    <a:pt x="8329" y="1783"/>
                  </a:lnTo>
                  <a:lnTo>
                    <a:pt x="8402" y="1710"/>
                  </a:lnTo>
                  <a:lnTo>
                    <a:pt x="8597" y="1710"/>
                  </a:lnTo>
                  <a:lnTo>
                    <a:pt x="8671" y="1783"/>
                  </a:lnTo>
                  <a:lnTo>
                    <a:pt x="8720" y="1856"/>
                  </a:lnTo>
                  <a:lnTo>
                    <a:pt x="8744" y="1954"/>
                  </a:lnTo>
                  <a:lnTo>
                    <a:pt x="8720" y="2027"/>
                  </a:lnTo>
                  <a:lnTo>
                    <a:pt x="8671" y="2125"/>
                  </a:lnTo>
                  <a:lnTo>
                    <a:pt x="8182" y="2662"/>
                  </a:lnTo>
                  <a:lnTo>
                    <a:pt x="7718" y="3200"/>
                  </a:lnTo>
                  <a:lnTo>
                    <a:pt x="7328" y="3786"/>
                  </a:lnTo>
                  <a:lnTo>
                    <a:pt x="6961" y="4348"/>
                  </a:lnTo>
                  <a:lnTo>
                    <a:pt x="6668" y="4934"/>
                  </a:lnTo>
                  <a:lnTo>
                    <a:pt x="6375" y="5495"/>
                  </a:lnTo>
                  <a:lnTo>
                    <a:pt x="6155" y="6082"/>
                  </a:lnTo>
                  <a:lnTo>
                    <a:pt x="5960" y="6619"/>
                  </a:lnTo>
                  <a:lnTo>
                    <a:pt x="5789" y="7156"/>
                  </a:lnTo>
                  <a:lnTo>
                    <a:pt x="5642" y="7645"/>
                  </a:lnTo>
                  <a:lnTo>
                    <a:pt x="5520" y="8109"/>
                  </a:lnTo>
                  <a:lnTo>
                    <a:pt x="5423" y="8548"/>
                  </a:lnTo>
                  <a:lnTo>
                    <a:pt x="5300" y="9257"/>
                  </a:lnTo>
                  <a:lnTo>
                    <a:pt x="5252" y="9769"/>
                  </a:lnTo>
                  <a:lnTo>
                    <a:pt x="5471" y="9623"/>
                  </a:lnTo>
                  <a:lnTo>
                    <a:pt x="5691" y="9476"/>
                  </a:lnTo>
                  <a:lnTo>
                    <a:pt x="5935" y="9379"/>
                  </a:lnTo>
                  <a:lnTo>
                    <a:pt x="6180" y="9281"/>
                  </a:lnTo>
                  <a:lnTo>
                    <a:pt x="6448" y="9208"/>
                  </a:lnTo>
                  <a:lnTo>
                    <a:pt x="6741" y="9134"/>
                  </a:lnTo>
                  <a:lnTo>
                    <a:pt x="7034" y="9110"/>
                  </a:lnTo>
                  <a:lnTo>
                    <a:pt x="7328" y="9086"/>
                  </a:lnTo>
                  <a:lnTo>
                    <a:pt x="7645" y="9110"/>
                  </a:lnTo>
                  <a:lnTo>
                    <a:pt x="7938" y="9134"/>
                  </a:lnTo>
                  <a:lnTo>
                    <a:pt x="8207" y="9208"/>
                  </a:lnTo>
                  <a:lnTo>
                    <a:pt x="8475" y="9281"/>
                  </a:lnTo>
                  <a:lnTo>
                    <a:pt x="8744" y="9379"/>
                  </a:lnTo>
                  <a:lnTo>
                    <a:pt x="8988" y="9501"/>
                  </a:lnTo>
                  <a:lnTo>
                    <a:pt x="9208" y="9623"/>
                  </a:lnTo>
                  <a:lnTo>
                    <a:pt x="9428" y="9794"/>
                  </a:lnTo>
                  <a:lnTo>
                    <a:pt x="9428" y="1954"/>
                  </a:lnTo>
                  <a:lnTo>
                    <a:pt x="9452" y="1856"/>
                  </a:lnTo>
                  <a:lnTo>
                    <a:pt x="9501" y="1783"/>
                  </a:lnTo>
                  <a:lnTo>
                    <a:pt x="9574" y="1710"/>
                  </a:lnTo>
                  <a:lnTo>
                    <a:pt x="9770" y="1710"/>
                  </a:lnTo>
                  <a:lnTo>
                    <a:pt x="9843" y="1783"/>
                  </a:lnTo>
                  <a:lnTo>
                    <a:pt x="9892" y="1856"/>
                  </a:lnTo>
                  <a:lnTo>
                    <a:pt x="9916" y="1954"/>
                  </a:lnTo>
                  <a:lnTo>
                    <a:pt x="9916" y="9794"/>
                  </a:lnTo>
                  <a:lnTo>
                    <a:pt x="10136" y="9623"/>
                  </a:lnTo>
                  <a:lnTo>
                    <a:pt x="10356" y="9501"/>
                  </a:lnTo>
                  <a:lnTo>
                    <a:pt x="10600" y="9379"/>
                  </a:lnTo>
                  <a:lnTo>
                    <a:pt x="10869" y="9281"/>
                  </a:lnTo>
                  <a:lnTo>
                    <a:pt x="11137" y="9208"/>
                  </a:lnTo>
                  <a:lnTo>
                    <a:pt x="11406" y="9134"/>
                  </a:lnTo>
                  <a:lnTo>
                    <a:pt x="11699" y="9110"/>
                  </a:lnTo>
                  <a:lnTo>
                    <a:pt x="12017" y="9086"/>
                  </a:lnTo>
                  <a:lnTo>
                    <a:pt x="12310" y="9110"/>
                  </a:lnTo>
                  <a:lnTo>
                    <a:pt x="12603" y="9134"/>
                  </a:lnTo>
                  <a:lnTo>
                    <a:pt x="12896" y="9208"/>
                  </a:lnTo>
                  <a:lnTo>
                    <a:pt x="13165" y="9281"/>
                  </a:lnTo>
                  <a:lnTo>
                    <a:pt x="13409" y="9379"/>
                  </a:lnTo>
                  <a:lnTo>
                    <a:pt x="13653" y="9476"/>
                  </a:lnTo>
                  <a:lnTo>
                    <a:pt x="13873" y="9623"/>
                  </a:lnTo>
                  <a:lnTo>
                    <a:pt x="14093" y="9769"/>
                  </a:lnTo>
                  <a:lnTo>
                    <a:pt x="14019" y="9257"/>
                  </a:lnTo>
                  <a:lnTo>
                    <a:pt x="13897" y="8548"/>
                  </a:lnTo>
                  <a:lnTo>
                    <a:pt x="13824" y="8109"/>
                  </a:lnTo>
                  <a:lnTo>
                    <a:pt x="13702" y="7645"/>
                  </a:lnTo>
                  <a:lnTo>
                    <a:pt x="13555" y="7132"/>
                  </a:lnTo>
                  <a:lnTo>
                    <a:pt x="13384" y="6619"/>
                  </a:lnTo>
                  <a:lnTo>
                    <a:pt x="13189" y="6057"/>
                  </a:lnTo>
                  <a:lnTo>
                    <a:pt x="12945" y="5495"/>
                  </a:lnTo>
                  <a:lnTo>
                    <a:pt x="12676" y="4934"/>
                  </a:lnTo>
                  <a:lnTo>
                    <a:pt x="12359" y="4348"/>
                  </a:lnTo>
                  <a:lnTo>
                    <a:pt x="12017" y="3786"/>
                  </a:lnTo>
                  <a:lnTo>
                    <a:pt x="11626" y="3200"/>
                  </a:lnTo>
                  <a:lnTo>
                    <a:pt x="11162" y="2662"/>
                  </a:lnTo>
                  <a:lnTo>
                    <a:pt x="10673" y="2125"/>
                  </a:lnTo>
                  <a:lnTo>
                    <a:pt x="10625" y="2027"/>
                  </a:lnTo>
                  <a:lnTo>
                    <a:pt x="10600" y="1954"/>
                  </a:lnTo>
                  <a:lnTo>
                    <a:pt x="10625" y="1856"/>
                  </a:lnTo>
                  <a:lnTo>
                    <a:pt x="10673" y="1783"/>
                  </a:lnTo>
                  <a:lnTo>
                    <a:pt x="10747" y="1710"/>
                  </a:lnTo>
                  <a:lnTo>
                    <a:pt x="10942" y="1710"/>
                  </a:lnTo>
                  <a:lnTo>
                    <a:pt x="11015" y="1783"/>
                  </a:lnTo>
                  <a:lnTo>
                    <a:pt x="11553" y="2345"/>
                  </a:lnTo>
                  <a:lnTo>
                    <a:pt x="12017" y="2931"/>
                  </a:lnTo>
                  <a:lnTo>
                    <a:pt x="12456" y="3542"/>
                  </a:lnTo>
                  <a:lnTo>
                    <a:pt x="12823" y="4152"/>
                  </a:lnTo>
                  <a:lnTo>
                    <a:pt x="13165" y="4787"/>
                  </a:lnTo>
                  <a:lnTo>
                    <a:pt x="13458" y="5373"/>
                  </a:lnTo>
                  <a:lnTo>
                    <a:pt x="13702" y="5984"/>
                  </a:lnTo>
                  <a:lnTo>
                    <a:pt x="13897" y="6546"/>
                  </a:lnTo>
                  <a:lnTo>
                    <a:pt x="14068" y="7107"/>
                  </a:lnTo>
                  <a:lnTo>
                    <a:pt x="14215" y="7620"/>
                  </a:lnTo>
                  <a:lnTo>
                    <a:pt x="14337" y="8109"/>
                  </a:lnTo>
                  <a:lnTo>
                    <a:pt x="14410" y="8573"/>
                  </a:lnTo>
                  <a:lnTo>
                    <a:pt x="14532" y="9305"/>
                  </a:lnTo>
                  <a:lnTo>
                    <a:pt x="14581" y="9794"/>
                  </a:lnTo>
                  <a:lnTo>
                    <a:pt x="14801" y="9647"/>
                  </a:lnTo>
                  <a:lnTo>
                    <a:pt x="15021" y="9501"/>
                  </a:lnTo>
                  <a:lnTo>
                    <a:pt x="15265" y="9379"/>
                  </a:lnTo>
                  <a:lnTo>
                    <a:pt x="15534" y="9281"/>
                  </a:lnTo>
                  <a:lnTo>
                    <a:pt x="15802" y="9208"/>
                  </a:lnTo>
                  <a:lnTo>
                    <a:pt x="16095" y="9134"/>
                  </a:lnTo>
                  <a:lnTo>
                    <a:pt x="16388" y="9110"/>
                  </a:lnTo>
                  <a:lnTo>
                    <a:pt x="16706" y="9086"/>
                  </a:lnTo>
                  <a:lnTo>
                    <a:pt x="17121" y="9110"/>
                  </a:lnTo>
                  <a:lnTo>
                    <a:pt x="17536" y="9183"/>
                  </a:lnTo>
                  <a:lnTo>
                    <a:pt x="17903" y="9305"/>
                  </a:lnTo>
                  <a:lnTo>
                    <a:pt x="18269" y="9452"/>
                  </a:lnTo>
                  <a:lnTo>
                    <a:pt x="18587" y="9647"/>
                  </a:lnTo>
                  <a:lnTo>
                    <a:pt x="18880" y="9867"/>
                  </a:lnTo>
                  <a:lnTo>
                    <a:pt x="19148" y="10111"/>
                  </a:lnTo>
                  <a:lnTo>
                    <a:pt x="19344" y="10380"/>
                  </a:lnTo>
                  <a:lnTo>
                    <a:pt x="19319" y="9940"/>
                  </a:lnTo>
                  <a:lnTo>
                    <a:pt x="19246" y="9501"/>
                  </a:lnTo>
                  <a:lnTo>
                    <a:pt x="19173" y="9061"/>
                  </a:lnTo>
                  <a:lnTo>
                    <a:pt x="19099" y="8622"/>
                  </a:lnTo>
                  <a:lnTo>
                    <a:pt x="18977" y="8206"/>
                  </a:lnTo>
                  <a:lnTo>
                    <a:pt x="18855" y="7791"/>
                  </a:lnTo>
                  <a:lnTo>
                    <a:pt x="18684" y="7376"/>
                  </a:lnTo>
                  <a:lnTo>
                    <a:pt x="18538" y="6961"/>
                  </a:lnTo>
                  <a:lnTo>
                    <a:pt x="18342" y="6570"/>
                  </a:lnTo>
                  <a:lnTo>
                    <a:pt x="18122" y="6179"/>
                  </a:lnTo>
                  <a:lnTo>
                    <a:pt x="17903" y="5788"/>
                  </a:lnTo>
                  <a:lnTo>
                    <a:pt x="17658" y="5422"/>
                  </a:lnTo>
                  <a:lnTo>
                    <a:pt x="17414" y="5080"/>
                  </a:lnTo>
                  <a:lnTo>
                    <a:pt x="17121" y="4714"/>
                  </a:lnTo>
                  <a:lnTo>
                    <a:pt x="16828" y="4372"/>
                  </a:lnTo>
                  <a:lnTo>
                    <a:pt x="16511" y="4054"/>
                  </a:lnTo>
                  <a:lnTo>
                    <a:pt x="16193" y="3761"/>
                  </a:lnTo>
                  <a:lnTo>
                    <a:pt x="15876" y="3468"/>
                  </a:lnTo>
                  <a:lnTo>
                    <a:pt x="15534" y="3175"/>
                  </a:lnTo>
                  <a:lnTo>
                    <a:pt x="15167" y="2931"/>
                  </a:lnTo>
                  <a:lnTo>
                    <a:pt x="14801" y="2687"/>
                  </a:lnTo>
                  <a:lnTo>
                    <a:pt x="14435" y="2467"/>
                  </a:lnTo>
                  <a:lnTo>
                    <a:pt x="14044" y="2247"/>
                  </a:lnTo>
                  <a:lnTo>
                    <a:pt x="13653" y="2076"/>
                  </a:lnTo>
                  <a:lnTo>
                    <a:pt x="13262" y="1905"/>
                  </a:lnTo>
                  <a:lnTo>
                    <a:pt x="12847" y="1759"/>
                  </a:lnTo>
                  <a:lnTo>
                    <a:pt x="12432" y="1612"/>
                  </a:lnTo>
                  <a:lnTo>
                    <a:pt x="12017" y="1514"/>
                  </a:lnTo>
                  <a:lnTo>
                    <a:pt x="11577" y="1417"/>
                  </a:lnTo>
                  <a:lnTo>
                    <a:pt x="11162" y="1343"/>
                  </a:lnTo>
                  <a:lnTo>
                    <a:pt x="10722" y="1270"/>
                  </a:lnTo>
                  <a:lnTo>
                    <a:pt x="10283" y="1246"/>
                  </a:lnTo>
                  <a:lnTo>
                    <a:pt x="10283" y="611"/>
                  </a:lnTo>
                  <a:lnTo>
                    <a:pt x="10258" y="489"/>
                  </a:lnTo>
                  <a:lnTo>
                    <a:pt x="10234" y="367"/>
                  </a:lnTo>
                  <a:lnTo>
                    <a:pt x="10185" y="269"/>
                  </a:lnTo>
                  <a:lnTo>
                    <a:pt x="10112" y="196"/>
                  </a:lnTo>
                  <a:lnTo>
                    <a:pt x="10014" y="122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92D050"/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F9597B3-4F44-4640-9846-2213A594D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814" y="2134332"/>
            <a:ext cx="1019628" cy="8309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D737CF-34DA-45FD-9F4B-3B9C1BC01C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398" y="2149841"/>
            <a:ext cx="815487" cy="81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67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 txBox="1"/>
          <p:nvPr/>
        </p:nvSpPr>
        <p:spPr>
          <a:xfrm>
            <a:off x="2413386" y="344599"/>
            <a:ext cx="4350766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9E00"/>
                </a:solidFill>
                <a:latin typeface="Droid Serif"/>
                <a:ea typeface="Droid Serif"/>
                <a:cs typeface="Droid Serif"/>
                <a:sym typeface="Droid Serif"/>
              </a:rPr>
              <a:t>Why Spring?</a:t>
            </a:r>
            <a:endParaRPr sz="2800" dirty="0">
              <a:solidFill>
                <a:srgbClr val="FF9E00"/>
              </a:solidFill>
              <a:latin typeface="Droid Serif"/>
              <a:ea typeface="Droid Serif"/>
              <a:cs typeface="Droid Serif"/>
              <a:sym typeface="Droid Serif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rgbClr val="434343"/>
              </a:solidFill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-125" y="4869225"/>
            <a:ext cx="9144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20DF08-960B-42F0-A6E8-87F690E934F0}"/>
              </a:ext>
            </a:extLst>
          </p:cNvPr>
          <p:cNvSpPr txBox="1"/>
          <p:nvPr/>
        </p:nvSpPr>
        <p:spPr>
          <a:xfrm>
            <a:off x="1248249" y="4366576"/>
            <a:ext cx="6681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This program bolsters Food Banks’ stores </a:t>
            </a:r>
            <a:r>
              <a:rPr lang="en-US" b="1" dirty="0">
                <a:solidFill>
                  <a:srgbClr val="FF9E00"/>
                </a:solidFill>
              </a:rPr>
              <a:t>before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the summer rush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DBAAA-2226-4338-9324-01539E7AB67C}"/>
              </a:ext>
            </a:extLst>
          </p:cNvPr>
          <p:cNvSpPr txBox="1"/>
          <p:nvPr/>
        </p:nvSpPr>
        <p:spPr>
          <a:xfrm>
            <a:off x="2580042" y="143470"/>
            <a:ext cx="39836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National Conference of Women’s Bar Associations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r="12025" b="2380"/>
          <a:stretch>
            <a:fillRect/>
          </a:stretch>
        </p:blipFill>
        <p:spPr bwMode="auto">
          <a:xfrm rot="16200000">
            <a:off x="3311425" y="251881"/>
            <a:ext cx="2520898" cy="531874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20DF08-960B-42F0-A6E8-87F690E934F0}"/>
              </a:ext>
            </a:extLst>
          </p:cNvPr>
          <p:cNvSpPr txBox="1"/>
          <p:nvPr/>
        </p:nvSpPr>
        <p:spPr>
          <a:xfrm>
            <a:off x="1262430" y="1091704"/>
            <a:ext cx="6681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Most </a:t>
            </a:r>
            <a:r>
              <a:rPr lang="en-US" i="1" dirty="0">
                <a:solidFill>
                  <a:schemeClr val="tx2">
                    <a:lumMod val="50000"/>
                  </a:schemeClr>
                </a:solidFill>
              </a:rPr>
              <a:t>Food from the Bar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programs run for about </a:t>
            </a:r>
            <a:r>
              <a:rPr lang="en-US" b="1" dirty="0">
                <a:solidFill>
                  <a:srgbClr val="FF9E00"/>
                </a:solidFill>
              </a:rPr>
              <a:t>four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weeks during the </a:t>
            </a:r>
            <a:r>
              <a:rPr lang="en-US" b="1" dirty="0">
                <a:solidFill>
                  <a:srgbClr val="FF9E00"/>
                </a:solidFill>
              </a:rPr>
              <a:t>Spring</a:t>
            </a:r>
          </a:p>
        </p:txBody>
      </p:sp>
    </p:spTree>
    <p:extLst>
      <p:ext uri="{BB962C8B-B14F-4D97-AF65-F5344CB8AC3E}">
        <p14:creationId xmlns:p14="http://schemas.microsoft.com/office/powerpoint/2010/main" val="202678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ctrTitle"/>
          </p:nvPr>
        </p:nvSpPr>
        <p:spPr>
          <a:xfrm>
            <a:off x="1933075" y="2505901"/>
            <a:ext cx="5277600" cy="4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How did </a:t>
            </a:r>
            <a:r>
              <a:rPr lang="en-US" b="1" i="1" dirty="0"/>
              <a:t>Food from the Bar</a:t>
            </a:r>
            <a:r>
              <a:rPr lang="en-US" b="1" dirty="0"/>
              <a:t> get Started?</a:t>
            </a:r>
            <a:endParaRPr b="1" dirty="0"/>
          </a:p>
        </p:txBody>
      </p:sp>
      <p:sp>
        <p:nvSpPr>
          <p:cNvPr id="83" name="Google Shape;83;p15"/>
          <p:cNvSpPr txBox="1"/>
          <p:nvPr/>
        </p:nvSpPr>
        <p:spPr>
          <a:xfrm>
            <a:off x="3858675" y="528407"/>
            <a:ext cx="14265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-125" y="4337850"/>
            <a:ext cx="9144000" cy="80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6" name="Google Shape;471;p38">
            <a:extLst>
              <a:ext uri="{FF2B5EF4-FFF2-40B4-BE49-F238E27FC236}">
                <a16:creationId xmlns:a16="http://schemas.microsoft.com/office/drawing/2014/main" id="{9705A659-6F82-4606-97A7-508384EC1ACD}"/>
              </a:ext>
            </a:extLst>
          </p:cNvPr>
          <p:cNvGrpSpPr/>
          <p:nvPr/>
        </p:nvGrpSpPr>
        <p:grpSpPr>
          <a:xfrm>
            <a:off x="4267750" y="528407"/>
            <a:ext cx="608499" cy="593145"/>
            <a:chOff x="3955900" y="2984500"/>
            <a:chExt cx="414000" cy="422525"/>
          </a:xfrm>
          <a:solidFill>
            <a:srgbClr val="FF9E00"/>
          </a:solidFill>
        </p:grpSpPr>
        <p:sp>
          <p:nvSpPr>
            <p:cNvPr id="7" name="Google Shape;472;p38">
              <a:extLst>
                <a:ext uri="{FF2B5EF4-FFF2-40B4-BE49-F238E27FC236}">
                  <a16:creationId xmlns:a16="http://schemas.microsoft.com/office/drawing/2014/main" id="{DB92F613-A386-4736-8C58-FF03143DA319}"/>
                </a:ext>
              </a:extLst>
            </p:cNvPr>
            <p:cNvSpPr/>
            <p:nvPr/>
          </p:nvSpPr>
          <p:spPr>
            <a:xfrm>
              <a:off x="3955900" y="2984500"/>
              <a:ext cx="315700" cy="315675"/>
            </a:xfrm>
            <a:custGeom>
              <a:avLst/>
              <a:gdLst/>
              <a:ahLst/>
              <a:cxnLst/>
              <a:rect l="l" t="t" r="r" b="b"/>
              <a:pathLst>
                <a:path w="12628" h="12627" extrusionOk="0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" name="Google Shape;473;p38">
              <a:extLst>
                <a:ext uri="{FF2B5EF4-FFF2-40B4-BE49-F238E27FC236}">
                  <a16:creationId xmlns:a16="http://schemas.microsoft.com/office/drawing/2014/main" id="{1EC203F3-6B98-4843-86A1-3BBF99F9A107}"/>
                </a:ext>
              </a:extLst>
            </p:cNvPr>
            <p:cNvSpPr/>
            <p:nvPr/>
          </p:nvSpPr>
          <p:spPr>
            <a:xfrm>
              <a:off x="3992525" y="3021125"/>
              <a:ext cx="242425" cy="242425"/>
            </a:xfrm>
            <a:custGeom>
              <a:avLst/>
              <a:gdLst/>
              <a:ahLst/>
              <a:cxnLst/>
              <a:rect l="l" t="t" r="r" b="b"/>
              <a:pathLst>
                <a:path w="9697" h="9697" extrusionOk="0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9" name="Google Shape;474;p38">
              <a:extLst>
                <a:ext uri="{FF2B5EF4-FFF2-40B4-BE49-F238E27FC236}">
                  <a16:creationId xmlns:a16="http://schemas.microsoft.com/office/drawing/2014/main" id="{6215B1BB-B37C-4D84-8570-D9AC9A0854F8}"/>
                </a:ext>
              </a:extLst>
            </p:cNvPr>
            <p:cNvSpPr/>
            <p:nvPr/>
          </p:nvSpPr>
          <p:spPr>
            <a:xfrm>
              <a:off x="4215400" y="3253150"/>
              <a:ext cx="154500" cy="153875"/>
            </a:xfrm>
            <a:custGeom>
              <a:avLst/>
              <a:gdLst/>
              <a:ahLst/>
              <a:cxnLst/>
              <a:rect l="l" t="t" r="r" b="b"/>
              <a:pathLst>
                <a:path w="6180" h="6155" extrusionOk="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Perdit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1121</Words>
  <Application>Microsoft Office PowerPoint</Application>
  <PresentationFormat>On-screen Show (16:9)</PresentationFormat>
  <Paragraphs>293</Paragraphs>
  <Slides>60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Montserrat</vt:lpstr>
      <vt:lpstr>Droid Serif</vt:lpstr>
      <vt:lpstr>Wingdings</vt:lpstr>
      <vt:lpstr>Arial</vt:lpstr>
      <vt:lpstr>Arial Rounded MT Bold</vt:lpstr>
      <vt:lpstr>Cambria Math</vt:lpstr>
      <vt:lpstr>Perdita template</vt:lpstr>
      <vt:lpstr>Food from the Bar NCWBA Webinar November 28, 2018</vt:lpstr>
      <vt:lpstr>PowerPoint Presentation</vt:lpstr>
      <vt:lpstr>PowerPoint Presentation</vt:lpstr>
      <vt:lpstr>Why Food from the Bar?</vt:lpstr>
      <vt:lpstr>PowerPoint Presentation</vt:lpstr>
      <vt:lpstr>PowerPoint Presentation</vt:lpstr>
      <vt:lpstr>PowerPoint Presentation</vt:lpstr>
      <vt:lpstr>PowerPoint Presentation</vt:lpstr>
      <vt:lpstr>How did Food from the Bar get Started?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it work? </vt:lpstr>
      <vt:lpstr>PowerPoint Presentation</vt:lpstr>
      <vt:lpstr>PowerPoint Presentation</vt:lpstr>
      <vt:lpstr>PowerPoint Presentation</vt:lpstr>
      <vt:lpstr>Why adopt Food from the Bar?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Get Started</vt:lpstr>
      <vt:lpstr>PowerPoint Presentation</vt:lpstr>
      <vt:lpstr>PowerPoint Presentation</vt:lpstr>
      <vt:lpstr>  Partner with Others</vt:lpstr>
      <vt:lpstr>PowerPoint Presentation</vt:lpstr>
      <vt:lpstr>What are the keys to a successful program?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Make FFTB Fun!</vt:lpstr>
      <vt:lpstr>PowerPoint Presentation</vt:lpstr>
      <vt:lpstr>Hold a Bake Sale</vt:lpstr>
      <vt:lpstr>D s</vt:lpstr>
      <vt:lpstr>“Casual for a Cause”  Day</vt:lpstr>
      <vt:lpstr>Bring Your Pet to Work</vt:lpstr>
      <vt:lpstr>Start a Coin Drive</vt:lpstr>
      <vt:lpstr>Throw a Game Night</vt:lpstr>
      <vt:lpstr>PowerPoint Presentation</vt:lpstr>
      <vt:lpstr>PowerPoint Presentation</vt:lpstr>
      <vt:lpstr>PowerPoint Presentation</vt:lpstr>
      <vt:lpstr>PowerPoint Presentation</vt:lpstr>
      <vt:lpstr>BE THE DIFFERENCE</vt:lpstr>
      <vt:lpstr>How Do I Get More Information?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
  </dc:title>
  <dc:creator>NCWBA</dc:creator>
  <cp:lastModifiedBy>Diane Rynerson</cp:lastModifiedBy>
  <cp:revision>2</cp:revision>
  <dcterms:modified xsi:type="dcterms:W3CDTF">2018-11-28T22:09:23Z</dcterms:modified>
</cp:coreProperties>
</file>